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5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6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7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theme/theme8.xml" ContentType="application/vnd.openxmlformats-officedocument.theme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9.xml" ContentType="application/vnd.openxmlformats-officedocument.theme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0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605" r:id="rId5"/>
    <p:sldMasterId id="2147484607" r:id="rId6"/>
    <p:sldMasterId id="2147484626" r:id="rId7"/>
    <p:sldMasterId id="2147484654" r:id="rId8"/>
    <p:sldMasterId id="2147484674" r:id="rId9"/>
    <p:sldMasterId id="2147484706" r:id="rId10"/>
    <p:sldMasterId id="2147484738" r:id="rId11"/>
    <p:sldMasterId id="2147484757" r:id="rId12"/>
    <p:sldMasterId id="2147484782" r:id="rId13"/>
    <p:sldMasterId id="2147484807" r:id="rId14"/>
  </p:sldMasterIdLst>
  <p:notesMasterIdLst>
    <p:notesMasterId r:id="rId31"/>
  </p:notesMasterIdLst>
  <p:handoutMasterIdLst>
    <p:handoutMasterId r:id="rId32"/>
  </p:handoutMasterIdLst>
  <p:sldIdLst>
    <p:sldId id="1670" r:id="rId15"/>
    <p:sldId id="1671" r:id="rId16"/>
    <p:sldId id="1681" r:id="rId17"/>
    <p:sldId id="1682" r:id="rId18"/>
    <p:sldId id="1685" r:id="rId19"/>
    <p:sldId id="1687" r:id="rId20"/>
    <p:sldId id="1688" r:id="rId21"/>
    <p:sldId id="1689" r:id="rId22"/>
    <p:sldId id="1690" r:id="rId23"/>
    <p:sldId id="1691" r:id="rId24"/>
    <p:sldId id="1692" r:id="rId25"/>
    <p:sldId id="1693" r:id="rId26"/>
    <p:sldId id="1694" r:id="rId27"/>
    <p:sldId id="1695" r:id="rId28"/>
    <p:sldId id="1696" r:id="rId29"/>
    <p:sldId id="1698" r:id="rId3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Ready Light Template" id="{E1C8FB21-FF75-44A0-8090-B2FB240B014B}">
          <p14:sldIdLst>
            <p14:sldId id="1670"/>
            <p14:sldId id="1671"/>
            <p14:sldId id="1681"/>
            <p14:sldId id="1682"/>
            <p14:sldId id="1685"/>
            <p14:sldId id="1687"/>
            <p14:sldId id="1688"/>
            <p14:sldId id="1689"/>
            <p14:sldId id="1690"/>
            <p14:sldId id="1691"/>
            <p14:sldId id="1692"/>
            <p14:sldId id="1693"/>
            <p14:sldId id="1694"/>
            <p14:sldId id="1695"/>
            <p14:sldId id="1696"/>
            <p14:sldId id="16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FFB900"/>
    <a:srgbClr val="FFFFFF"/>
    <a:srgbClr val="0078D7"/>
    <a:srgbClr val="000000"/>
    <a:srgbClr val="FF8C00"/>
    <a:srgbClr val="D83B01"/>
    <a:srgbClr val="107C10"/>
    <a:srgbClr val="353535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11" autoAdjust="0"/>
    <p:restoredTop sz="86081" autoAdjust="0"/>
  </p:normalViewPr>
  <p:slideViewPr>
    <p:cSldViewPr>
      <p:cViewPr varScale="1">
        <p:scale>
          <a:sx n="80" d="100"/>
          <a:sy n="80" d="100"/>
        </p:scale>
        <p:origin x="2608" y="192"/>
      </p:cViewPr>
      <p:guideLst/>
    </p:cSldViewPr>
  </p:slideViewPr>
  <p:outlineViewPr>
    <p:cViewPr>
      <p:scale>
        <a:sx n="33" d="100"/>
        <a:sy n="33" d="100"/>
      </p:scale>
      <p:origin x="0" y="-92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>
        <p:scale>
          <a:sx n="200" d="100"/>
          <a:sy n="200" d="100"/>
        </p:scale>
        <p:origin x="1308" y="-300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Master" Target="slideMasters/slideMaster6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1" Type="http://schemas.openxmlformats.org/officeDocument/2006/relationships/slideMaster" Target="slideMasters/slideMaster8.xml"/><Relationship Id="rId12" Type="http://schemas.openxmlformats.org/officeDocument/2006/relationships/slideMaster" Target="slideMasters/slideMaster9.xml"/><Relationship Id="rId13" Type="http://schemas.openxmlformats.org/officeDocument/2006/relationships/slideMaster" Target="slideMasters/slideMaster10.xml"/><Relationship Id="rId14" Type="http://schemas.openxmlformats.org/officeDocument/2006/relationships/slideMaster" Target="slideMasters/slideMaster11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68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10/30/18 9:44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10/30/18 9:43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10/30/18 9:44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14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386CE63F-9E7F-4C04-9D0D-FCA25A8E9E86}" type="datetime8">
              <a:rPr lang="en-US" smtClean="0">
                <a:solidFill>
                  <a:prstClr val="black"/>
                </a:solidFill>
              </a:rPr>
              <a:pPr>
                <a:defRPr/>
              </a:pPr>
              <a:t>10/30/18 9:44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4008EB6-D09E-4580-8CD6-DDB14511944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83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008EB6-D09E-4580-8CD6-DDB14511944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>
              <a:defRPr/>
            </a:pPr>
            <a:fld id="{5FCCC60B-D223-4D16-8895-DDF1250F2883}" type="datetime8">
              <a:rPr lang="en-US" smtClean="0">
                <a:solidFill>
                  <a:prstClr val="black"/>
                </a:solidFill>
              </a:rPr>
              <a:pPr>
                <a:defRPr/>
              </a:pPr>
              <a:t>10/30/18 9:44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695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386CE63F-9E7F-4C04-9D0D-FCA25A8E9E86}" type="datetime8">
              <a:rPr lang="en-US" smtClean="0">
                <a:solidFill>
                  <a:prstClr val="black"/>
                </a:solidFill>
              </a:rPr>
              <a:pPr>
                <a:defRPr/>
              </a:pPr>
              <a:t>10/30/18 9:44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4008EB6-D09E-4580-8CD6-DDB14511944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669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386CE63F-9E7F-4C04-9D0D-FCA25A8E9E86}" type="datetime8">
              <a:rPr lang="en-US" smtClean="0">
                <a:solidFill>
                  <a:prstClr val="black"/>
                </a:solidFill>
              </a:rPr>
              <a:pPr>
                <a:defRPr/>
              </a:pPr>
              <a:t>10/30/18 9:44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4008EB6-D09E-4580-8CD6-DDB14511944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430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386CE63F-9E7F-4C04-9D0D-FCA25A8E9E86}" type="datetime8">
              <a:rPr lang="en-US" smtClean="0">
                <a:solidFill>
                  <a:prstClr val="black"/>
                </a:solidFill>
              </a:rPr>
              <a:pPr>
                <a:defRPr/>
              </a:pPr>
              <a:t>10/30/18 9:44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4008EB6-D09E-4580-8CD6-DDB14511944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06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10/30/18 9:44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291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493308-1CCD-4083-9427-1DD59259FBE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502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2742"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2742">
              <a:defRPr/>
            </a:pPr>
            <a:fld id="{D18B56EA-E28F-4F92-9F16-7A6F2501B303}" type="datetime8">
              <a:rPr lang="en-US" smtClean="0">
                <a:solidFill>
                  <a:prstClr val="black"/>
                </a:solidFill>
              </a:rPr>
              <a:pPr defTabSz="932742">
                <a:defRPr/>
              </a:pPr>
              <a:t>10/30/18 9:44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2742">
              <a:defRPr/>
            </a:pPr>
            <a:fld id="{B4008EB6-D09E-4580-8CD6-DDB14511944F}" type="slidenum">
              <a:rPr lang="en-US" smtClean="0">
                <a:solidFill>
                  <a:prstClr val="black"/>
                </a:solidFill>
              </a:rPr>
              <a:pPr defTabSz="932742">
                <a:defRPr/>
              </a:pPr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="" xmlns:p14="http://schemas.microsoft.com/office/powerpoint/2010/main" xmlns:a16="http://schemas.microsoft.com/office/drawing/2014/main" id="{C8A0FE44-63A0-4082-A67B-E667F94BE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14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2742">
              <a:defRPr/>
            </a:pPr>
            <a:r>
              <a:rPr lang="en-US">
                <a:solidFill>
                  <a:prstClr val="black"/>
                </a:solidFill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2742">
              <a:defRPr/>
            </a:pPr>
            <a:fld id="{D18B56EA-E28F-4F92-9F16-7A6F2501B303}" type="datetime8">
              <a:rPr lang="en-US" smtClean="0">
                <a:solidFill>
                  <a:prstClr val="black"/>
                </a:solidFill>
              </a:rPr>
              <a:pPr defTabSz="932742">
                <a:defRPr/>
              </a:pPr>
              <a:t>10/30/18 9:44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2742">
              <a:defRPr/>
            </a:pPr>
            <a:fld id="{B4008EB6-D09E-4580-8CD6-DDB14511944F}" type="slidenum">
              <a:rPr lang="en-US" smtClean="0">
                <a:solidFill>
                  <a:prstClr val="black"/>
                </a:solidFill>
              </a:rPr>
              <a:pPr defTabSz="932742"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633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386CE63F-9E7F-4C04-9D0D-FCA25A8E9E86}" type="datetime8">
              <a:rPr lang="en-US" smtClean="0">
                <a:solidFill>
                  <a:prstClr val="black"/>
                </a:solidFill>
              </a:rPr>
              <a:pPr>
                <a:defRPr/>
              </a:pPr>
              <a:t>10/30/18 9:44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4008EB6-D09E-4580-8CD6-DDB14511944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24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386CE63F-9E7F-4C04-9D0D-FCA25A8E9E86}" type="datetime8">
              <a:rPr lang="en-US" smtClean="0">
                <a:solidFill>
                  <a:prstClr val="black"/>
                </a:solidFill>
              </a:rPr>
              <a:pPr>
                <a:defRPr/>
              </a:pPr>
              <a:t>10/30/18 9:44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4008EB6-D09E-4580-8CD6-DDB14511944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904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2742">
              <a:defRPr/>
            </a:pPr>
            <a:r>
              <a:rPr lang="en-US">
                <a:solidFill>
                  <a:prstClr val="black"/>
                </a:solidFill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2742">
              <a:defRPr/>
            </a:pPr>
            <a:fld id="{D18B56EA-E28F-4F92-9F16-7A6F2501B303}" type="datetime8">
              <a:rPr lang="en-US" smtClean="0">
                <a:solidFill>
                  <a:prstClr val="black"/>
                </a:solidFill>
              </a:rPr>
              <a:pPr defTabSz="932742">
                <a:defRPr/>
              </a:pPr>
              <a:t>10/30/18 9:44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2742">
              <a:defRPr/>
            </a:pPr>
            <a:fld id="{B4008EB6-D09E-4580-8CD6-DDB14511944F}" type="slidenum">
              <a:rPr lang="en-US" smtClean="0">
                <a:solidFill>
                  <a:prstClr val="black"/>
                </a:solidFill>
              </a:rPr>
              <a:pPr defTabSz="932742"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37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386CE63F-9E7F-4C04-9D0D-FCA25A8E9E86}" type="datetime8">
              <a:rPr lang="en-US" smtClean="0">
                <a:solidFill>
                  <a:prstClr val="black"/>
                </a:solidFill>
              </a:rPr>
              <a:pPr>
                <a:defRPr/>
              </a:pPr>
              <a:t>10/30/18 9:44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4008EB6-D09E-4580-8CD6-DDB14511944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85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0.pn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0.png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1.pn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.png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emf"/><Relationship Id="rId3" Type="http://schemas.openxmlformats.org/officeDocument/2006/relationships/image" Target="../media/image17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emf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emf"/><Relationship Id="rId3" Type="http://schemas.openxmlformats.org/officeDocument/2006/relationships/image" Target="../media/image19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emf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emf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0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0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0.png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0.png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0.png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1.png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7.pn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3.jpeg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emf"/><Relationship Id="rId3" Type="http://schemas.openxmlformats.org/officeDocument/2006/relationships/image" Target="../media/image27.png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6.jpg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emf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2.jpg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emf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5.jpg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5.jpg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5.jpg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0.png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0.png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emf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emf"/><Relationship Id="rId3" Type="http://schemas.openxmlformats.org/officeDocument/2006/relationships/image" Target="../media/image28.emf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emf"/><Relationship Id="rId3" Type="http://schemas.openxmlformats.org/officeDocument/2006/relationships/image" Target="../media/image28.emf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5.jpg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5.jpg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5.jpg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8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emf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8.emf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8.emf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8.emf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emf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.emf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.emf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.emf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.emf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jp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jp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jp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emf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emf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emf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jp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emf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emf"/><Relationship Id="rId3" Type="http://schemas.openxmlformats.org/officeDocument/2006/relationships/image" Target="../media/image17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emf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emf"/><Relationship Id="rId3" Type="http://schemas.openxmlformats.org/officeDocument/2006/relationships/image" Target="../media/image19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emf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emf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0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0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Edi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994505" y="6118886"/>
            <a:ext cx="5216493" cy="627864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="" xmlns:p14="http://schemas.microsoft.com/office/powerpoint/2010/main"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5812" y="1871024"/>
            <a:ext cx="5957272" cy="10433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p14="http://schemas.microsoft.com/office/powerpoint/2010/main"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1374" y="1871024"/>
            <a:ext cx="6400800" cy="1042416"/>
          </a:xfrm>
        </p:spPr>
        <p:txBody>
          <a:bodyPr lIns="182880" tIns="146304" rIns="182880" bIns="146304"/>
          <a:lstStyle>
            <a:lvl1pPr marL="0" indent="0">
              <a:buNone/>
              <a:defRPr sz="5400"/>
            </a:lvl1pPr>
          </a:lstStyle>
          <a:p>
            <a:pPr lvl="0"/>
            <a:r>
              <a:rPr lang="en-US" dirty="0"/>
              <a:t>&lt;theme word here&gt;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p14="http://schemas.microsoft.com/office/powerpoint/2010/main"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206148" y="2651450"/>
            <a:ext cx="5774938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="" xmlns:p14="http://schemas.microsoft.com/office/powerpoint/2010/main"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41374" y="2651450"/>
            <a:ext cx="6400800" cy="1043363"/>
          </a:xfrm>
        </p:spPr>
        <p:txBody>
          <a:bodyPr lIns="182880" tIns="146304" rIns="182880" bIns="146304"/>
          <a:lstStyle>
            <a:lvl1pPr marL="0" indent="0">
              <a:buNone/>
              <a:defRPr sz="5400"/>
            </a:lvl1pPr>
          </a:lstStyle>
          <a:p>
            <a:pPr lvl="0"/>
            <a:r>
              <a:rPr lang="en-US" dirty="0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p14="http://schemas.microsoft.com/office/powerpoint/2010/main"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06148" y="3445274"/>
            <a:ext cx="5774938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="" xmlns:p14="http://schemas.microsoft.com/office/powerpoint/2010/main"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1374" y="3445274"/>
            <a:ext cx="6400800" cy="1043363"/>
          </a:xfrm>
        </p:spPr>
        <p:txBody>
          <a:bodyPr lIns="182880" tIns="146304" rIns="182880" bIns="146304"/>
          <a:lstStyle>
            <a:lvl1pPr marL="0" indent="0">
              <a:buNone/>
              <a:defRPr sz="5400"/>
            </a:lvl1pPr>
          </a:lstStyle>
          <a:p>
            <a:pPr lvl="0"/>
            <a:r>
              <a:rPr lang="en-US" dirty="0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p14="http://schemas.microsoft.com/office/powerpoint/2010/main"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5026089" y="4225700"/>
            <a:ext cx="6466835" cy="10433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3226391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2" y="488"/>
            <a:ext cx="9356808" cy="69940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5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2" y="488"/>
            <a:ext cx="9356808" cy="69940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2" y="2125664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2" y="2125664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6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5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4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25" tIns="46625" rIns="46625" bIns="466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9"/>
            <a:ext cx="11887199" cy="1995931"/>
          </a:xfrm>
        </p:spPr>
        <p:txBody>
          <a:bodyPr/>
          <a:lstStyle>
            <a:lvl1pPr marL="0" indent="0">
              <a:buNone/>
              <a:defRPr sz="329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8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24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59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88440" y="6131360"/>
            <a:ext cx="1371600" cy="293483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8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28" tIns="146262" rIns="182828" bIns="146262" numCol="1" anchor="t" anchorCtr="0" compatLnSpc="1">
            <a:prstTxWarp prst="textNoShape">
              <a:avLst/>
            </a:prstTxWarp>
            <a:spAutoFit/>
          </a:bodyPr>
          <a:lstStyle/>
          <a:p>
            <a:pPr defTabSz="931932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040" y="2939756"/>
            <a:ext cx="4572396" cy="978493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0" y="1212852"/>
            <a:ext cx="11887200" cy="2443746"/>
          </a:xfrm>
          <a:prstGeom prst="rect">
            <a:avLst/>
          </a:prstGeom>
        </p:spPr>
        <p:txBody>
          <a:bodyPr/>
          <a:lstStyle>
            <a:lvl1pPr marL="290401" indent="-290401">
              <a:buClr>
                <a:schemeClr val="tx1"/>
              </a:buClr>
              <a:buSzPct val="90000"/>
              <a:buFont typeface="Arial" pitchFamily="34" charset="0"/>
              <a:buChar char="•"/>
              <a:defRPr sz="35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281" indent="-280881">
              <a:buClr>
                <a:schemeClr val="tx1"/>
              </a:buClr>
              <a:buSzPct val="90000"/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682" indent="-290401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195" indent="-228513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706" indent="-2285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8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88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88440" y="6131359"/>
            <a:ext cx="1371600" cy="293483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2" y="6240463"/>
            <a:ext cx="12436474" cy="754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8" y="6490977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9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2" y="488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58" y="215807"/>
            <a:ext cx="1187693" cy="25468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9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8646" y="6267884"/>
            <a:ext cx="1371600" cy="2934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9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54039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50836" y="6267884"/>
            <a:ext cx="1371600" cy="2934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4039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2072266"/>
            <a:ext cx="59435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2081693"/>
            <a:ext cx="59435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2080755"/>
            <a:ext cx="5943599" cy="2092881"/>
          </a:xfrm>
        </p:spPr>
        <p:txBody>
          <a:bodyPr wrap="square"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5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2080755"/>
            <a:ext cx="5943599" cy="2092881"/>
          </a:xfrm>
        </p:spPr>
        <p:txBody>
          <a:bodyPr wrap="square"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5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1" y="487"/>
            <a:ext cx="9356808" cy="69940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7" y="6498914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1" y="3954781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19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9" dirty="0">
                <a:solidFill>
                  <a:schemeClr val="bg1"/>
                </a:solidFill>
              </a:rPr>
              <a:t>Demo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1" y="487"/>
            <a:ext cx="9356808" cy="699403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7" y="6498914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1" y="3954781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999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9" dirty="0">
                <a:solidFill>
                  <a:schemeClr val="bg1"/>
                </a:solidFill>
              </a:rPr>
              <a:t>Demo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 spd="med"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1" y="487"/>
            <a:ext cx="9356808" cy="699403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7" y="6498914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1" y="3954781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19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9" dirty="0">
                <a:solidFill>
                  <a:schemeClr val="bg1"/>
                </a:solidFill>
              </a:rPr>
              <a:t>Demo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1" y="487"/>
            <a:ext cx="9356808" cy="69940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4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1" y="487"/>
            <a:ext cx="9356808" cy="69940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1" y="2125663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1" y="2125663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59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4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76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88440" y="6131359"/>
            <a:ext cx="1371600" cy="293483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040" y="2939755"/>
            <a:ext cx="4572396" cy="978493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88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Build 20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8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91" y="5357958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90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8"/>
            <a:ext cx="4684259" cy="203423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8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3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8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90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5"/>
            <a:ext cx="2743200" cy="461665"/>
          </a:xfrm>
        </p:spPr>
        <p:txBody>
          <a:bodyPr/>
          <a:lstStyle>
            <a:lvl1pPr marL="0" marR="0" indent="0" algn="r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40" y="6041342"/>
            <a:ext cx="1677395" cy="672065"/>
          </a:xfrm>
          <a:prstGeom prst="rect">
            <a:avLst/>
          </a:prstGeom>
        </p:spPr>
        <p:txBody>
          <a:bodyPr wrap="none" lIns="182828" tIns="146262" rIns="182828" bIns="146262">
            <a:spAutoFit/>
          </a:bodyPr>
          <a:lstStyle/>
          <a:p>
            <a:pPr defTabSz="932563"/>
            <a:r>
              <a:rPr lang="en-US" sz="2400">
                <a:gradFill>
                  <a:gsLst>
                    <a:gs pos="2597">
                      <a:srgbClr val="FFFFFF"/>
                    </a:gs>
                    <a:gs pos="18182">
                      <a:srgbClr val="FFFFFF"/>
                    </a:gs>
                  </a:gsLst>
                  <a:lin ang="5400000" scaled="1"/>
                </a:gradFill>
              </a:rPr>
              <a:t>#</a:t>
            </a:r>
            <a:r>
              <a:rPr lang="en-US" sz="2400" err="1">
                <a:gradFill>
                  <a:gsLst>
                    <a:gs pos="2597">
                      <a:srgbClr val="FFFFFF"/>
                    </a:gs>
                    <a:gs pos="18182">
                      <a:srgbClr val="FFFFFF"/>
                    </a:gs>
                  </a:gsLst>
                  <a:lin ang="5400000" scaled="1"/>
                </a:gradFill>
              </a:rPr>
              <a:t>MSBuild</a:t>
            </a:r>
            <a:endParaRPr lang="en-US" sz="2400">
              <a:gradFill>
                <a:gsLst>
                  <a:gs pos="2597">
                    <a:srgbClr val="FFFFFF"/>
                  </a:gs>
                  <a:gs pos="18182">
                    <a:srgbClr val="FFFFFF"/>
                  </a:gs>
                </a:gsLst>
                <a:lin ang="5400000" scaled="1"/>
              </a:gradFill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513" indent="0">
              <a:buNone/>
              <a:defRPr/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4" y="1211288"/>
            <a:ext cx="11888787" cy="23117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490" indent="0">
              <a:buFont typeface="Wingdings" panose="05000000000000000000" pitchFamily="2" charset="2"/>
              <a:buNone/>
              <a:defRPr sz="2400" b="0"/>
            </a:lvl2pPr>
            <a:lvl3pPr marL="450676" indent="0">
              <a:buFont typeface="Wingdings" panose="05000000000000000000" pitchFamily="2" charset="2"/>
              <a:buNone/>
              <a:tabLst/>
              <a:defRPr sz="2200" b="0"/>
            </a:lvl3pPr>
            <a:lvl4pPr marL="652211" indent="0">
              <a:buFont typeface="Wingdings" panose="05000000000000000000" pitchFamily="2" charset="2"/>
              <a:buNone/>
              <a:defRPr sz="2200" b="0"/>
            </a:lvl4pPr>
            <a:lvl5pPr marL="853747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9"/>
            <a:ext cx="5486399" cy="251122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490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676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211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3747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152" marR="0" lvl="0" indent="-514152" algn="l" defTabSz="93238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152" marR="0" lvl="1" indent="-514152" algn="l" defTabSz="93238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152" marR="0" lvl="2" indent="-514152" algn="l" defTabSz="93238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152" marR="0" lvl="3" indent="-514152" algn="l" defTabSz="93238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152" marR="0" lvl="4" indent="-514152" algn="l" defTabSz="93238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1287"/>
            <a:ext cx="5486399" cy="2157514"/>
          </a:xfrm>
        </p:spPr>
        <p:txBody>
          <a:bodyPr wrap="square">
            <a:spAutoFit/>
          </a:bodyPr>
          <a:lstStyle>
            <a:lvl1pPr marL="231686" indent="-231686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6874" indent="-171384">
              <a:buFont typeface="Wingdings" panose="05000000000000000000" pitchFamily="2" charset="2"/>
              <a:buChar char=""/>
              <a:defRPr sz="2400" b="0"/>
            </a:lvl2pPr>
            <a:lvl3pPr marL="639517" indent="-188840">
              <a:buFont typeface="Wingdings" panose="05000000000000000000" pitchFamily="2" charset="2"/>
              <a:buChar char=""/>
              <a:tabLst/>
              <a:defRPr sz="2200" b="0"/>
            </a:lvl3pPr>
            <a:lvl4pPr marL="828357" indent="-176146">
              <a:buFont typeface="Wingdings" panose="05000000000000000000" pitchFamily="2" charset="2"/>
              <a:buChar char=""/>
              <a:defRPr sz="2200" b="0"/>
            </a:lvl4pPr>
            <a:lvl5pPr marL="1023544" indent="-169798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9"/>
            <a:ext cx="5486399" cy="2511229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258" indent="-342768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444" indent="-342768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4979" indent="-342768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516" indent="-342768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686" marR="0" lvl="0" indent="-231686" algn="l" defTabSz="93238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686" marR="0" lvl="1" indent="-231686" algn="l" defTabSz="93238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686" marR="0" lvl="2" indent="-231686" algn="l" defTabSz="93238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686" marR="0" lvl="3" indent="-231686" algn="l" defTabSz="93238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686" marR="0" lvl="4" indent="-231686" algn="l" defTabSz="932384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41241" y="2336980"/>
            <a:ext cx="10455312" cy="10297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641999" y="4490905"/>
            <a:ext cx="11152477" cy="2206758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2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2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2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</p:spTree>
    <p:extLst>
      <p:ext uri="{BB962C8B-B14F-4D97-AF65-F5344CB8AC3E}">
        <p14:creationId xmlns:p14="http://schemas.microsoft.com/office/powerpoint/2010/main" val="2021826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6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7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25" tIns="46625" rIns="46625" bIns="466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9"/>
            <a:ext cx="11887199" cy="2270177"/>
          </a:xfrm>
        </p:spPr>
        <p:txBody>
          <a:bodyPr/>
          <a:lstStyle>
            <a:lvl1pPr marL="0" indent="0">
              <a:buNone/>
              <a:defRPr sz="3298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81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249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59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28" tIns="182828" rIns="182828" bIns="182828" numCol="1" anchor="t" anchorCtr="0" compatLnSpc="1">
            <a:prstTxWarp prst="textNoShape">
              <a:avLst/>
            </a:prstTxWarp>
            <a:spAutoFit/>
          </a:bodyPr>
          <a:lstStyle/>
          <a:p>
            <a:pPr defTabSz="931932" eaLnBrk="0" hangingPunct="0"/>
            <a:r>
              <a:rPr lang="en-US" sz="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90" y="479425"/>
            <a:ext cx="1451843" cy="310896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 spd="med"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0" y="1212852"/>
            <a:ext cx="11887200" cy="2443746"/>
          </a:xfrm>
          <a:prstGeom prst="rect">
            <a:avLst/>
          </a:prstGeom>
        </p:spPr>
        <p:txBody>
          <a:bodyPr/>
          <a:lstStyle>
            <a:lvl1pPr marL="290401" indent="-290401">
              <a:buClr>
                <a:schemeClr val="tx1"/>
              </a:buClr>
              <a:buSzPct val="90000"/>
              <a:buFont typeface="Arial" pitchFamily="34" charset="0"/>
              <a:buChar char="•"/>
              <a:defRPr sz="35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281" indent="-280881">
              <a:buClr>
                <a:schemeClr val="tx1"/>
              </a:buClr>
              <a:buSzPct val="90000"/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682" indent="-290401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195" indent="-228513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706" indent="-2285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8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age Br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621826" y="2"/>
            <a:ext cx="11814651" cy="62950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endParaRPr lang="en-US" sz="1836">
              <a:solidFill>
                <a:srgbClr val="FFFFFF"/>
              </a:solidFill>
            </a:endParaRPr>
          </a:p>
        </p:txBody>
      </p:sp>
      <p:sp>
        <p:nvSpPr>
          <p:cNvPr id="7" name="Rectangle 7"/>
          <p:cNvSpPr/>
          <p:nvPr userDrawn="1"/>
        </p:nvSpPr>
        <p:spPr>
          <a:xfrm>
            <a:off x="621826" y="466304"/>
            <a:ext cx="11187069" cy="932603"/>
          </a:xfrm>
          <a:prstGeom prst="rect">
            <a:avLst/>
          </a:prstGeom>
          <a:solidFill>
            <a:srgbClr val="409B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endParaRPr lang="en-US" sz="1836">
              <a:solidFill>
                <a:srgbClr val="FFFFFF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169029" y="232488"/>
            <a:ext cx="10380772" cy="1166419"/>
          </a:xfrm>
        </p:spPr>
        <p:txBody>
          <a:bodyPr anchor="ctr" anchorCtr="0">
            <a:normAutofit/>
          </a:bodyPr>
          <a:lstStyle>
            <a:lvl1pPr algn="l">
              <a:defRPr sz="4080" b="0" cap="none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43648" y="1632056"/>
            <a:ext cx="10565245" cy="2308324"/>
          </a:xfr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 marL="1771253" indent="-307639"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hthoek 5"/>
          <p:cNvSpPr/>
          <p:nvPr userDrawn="1"/>
        </p:nvSpPr>
        <p:spPr>
          <a:xfrm>
            <a:off x="0" y="466304"/>
            <a:ext cx="621824" cy="932603"/>
          </a:xfrm>
          <a:prstGeom prst="rect">
            <a:avLst/>
          </a:prstGeom>
          <a:solidFill>
            <a:srgbClr val="7FC1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endParaRPr lang="nl-NL" sz="1836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=""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6" y="597451"/>
            <a:ext cx="1393641" cy="298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98345" y="4302474"/>
            <a:ext cx="1813378" cy="6403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/>
            <a:r>
              <a:rPr lang="en-US" sz="2040" dirty="0">
                <a:gradFill>
                  <a:gsLst>
                    <a:gs pos="80176">
                      <a:srgbClr val="FFFFFF"/>
                    </a:gs>
                    <a:gs pos="68282">
                      <a:srgbClr val="FFFFFF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defTabSz="932563"/>
            <a:r>
              <a:rPr lang="en-US" sz="2040" dirty="0">
                <a:gradFill>
                  <a:gsLst>
                    <a:gs pos="80176">
                      <a:srgbClr val="FFFFFF"/>
                    </a:gs>
                    <a:gs pos="68282">
                      <a:srgbClr val="FFFFFF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200348" y="597450"/>
            <a:ext cx="7236127" cy="6397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95916" y="2368774"/>
            <a:ext cx="3072588" cy="1554947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=""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440956" y="0"/>
            <a:ext cx="6995518" cy="6994525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=""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95914" y="597451"/>
            <a:ext cx="1393840" cy="298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98345" y="4303056"/>
            <a:ext cx="1813378" cy="6403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/>
            <a:r>
              <a:rPr lang="en-US" sz="2040" dirty="0">
                <a:gradFill>
                  <a:gsLst>
                    <a:gs pos="82234">
                      <a:srgbClr val="002050"/>
                    </a:gs>
                    <a:gs pos="68282">
                      <a:srgbClr val="002050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defTabSz="932563"/>
            <a:r>
              <a:rPr lang="en-US" sz="2040" dirty="0">
                <a:gradFill>
                  <a:gsLst>
                    <a:gs pos="82234">
                      <a:srgbClr val="002050"/>
                    </a:gs>
                    <a:gs pos="68282">
                      <a:srgbClr val="002050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=""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5914" y="2368774"/>
            <a:ext cx="3072589" cy="1554947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3039097"/>
            <a:ext cx="9327356" cy="56502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72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5915" y="4041283"/>
            <a:ext cx="9327356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4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77607" y="601344"/>
            <a:ext cx="3264575" cy="313932"/>
          </a:xfrm>
        </p:spPr>
        <p:txBody>
          <a:bodyPr lIns="0" tIns="0" rIns="0" bIns="0"/>
          <a:lstStyle>
            <a:lvl1pPr marL="0" indent="0" algn="r">
              <a:buNone/>
              <a:defRPr sz="2040">
                <a:latin typeface="+mn-lt"/>
              </a:defRPr>
            </a:lvl1pPr>
            <a:lvl2pPr marL="349656" indent="0">
              <a:buNone/>
              <a:defRPr sz="2040"/>
            </a:lvl2pPr>
            <a:lvl3pPr marL="582761" indent="0">
              <a:buNone/>
              <a:defRPr sz="2040"/>
            </a:lvl3pPr>
            <a:lvl4pPr marL="815865" indent="0">
              <a:buNone/>
              <a:defRPr sz="2040"/>
            </a:lvl4pPr>
            <a:lvl5pPr marL="1048969" indent="0">
              <a:buNone/>
              <a:defRPr sz="204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=""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6" y="597451"/>
            <a:ext cx="1393641" cy="298433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164487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04" indent="0">
              <a:buNone/>
              <a:defRPr/>
            </a:lvl2pPr>
            <a:lvl3pPr marL="466209" indent="0">
              <a:buNone/>
              <a:defRPr/>
            </a:lvl3pPr>
            <a:lvl4pPr marL="699313" indent="0">
              <a:buNone/>
              <a:defRPr/>
            </a:lvl4pPr>
            <a:lvl5pPr marL="93241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24" indent="0">
              <a:buFont typeface="Wingdings" panose="05000000000000000000" pitchFamily="2" charset="2"/>
              <a:buNone/>
              <a:defRPr sz="2040" b="0"/>
            </a:lvl2pPr>
            <a:lvl3pPr marL="459734" indent="0">
              <a:buFont typeface="Wingdings" panose="05000000000000000000" pitchFamily="2" charset="2"/>
              <a:buNone/>
              <a:tabLst/>
              <a:defRPr sz="1632" b="0"/>
            </a:lvl3pPr>
            <a:lvl4pPr marL="665319" indent="0">
              <a:buFont typeface="Wingdings" panose="05000000000000000000" pitchFamily="2" charset="2"/>
              <a:buNone/>
              <a:defRPr sz="1428" b="0"/>
            </a:lvl4pPr>
            <a:lvl5pPr marL="870904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=""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9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24" indent="0">
              <a:buFont typeface="Wingdings" panose="05000000000000000000" pitchFamily="2" charset="2"/>
              <a:buNone/>
              <a:defRPr sz="2040" b="0"/>
            </a:lvl2pPr>
            <a:lvl3pPr marL="459734" indent="0">
              <a:buFont typeface="Wingdings" panose="05000000000000000000" pitchFamily="2" charset="2"/>
              <a:buNone/>
              <a:tabLst/>
              <a:defRPr sz="1632" b="0"/>
            </a:lvl3pPr>
            <a:lvl4pPr marL="665319" indent="0">
              <a:buFont typeface="Wingdings" panose="05000000000000000000" pitchFamily="2" charset="2"/>
              <a:buNone/>
              <a:defRPr sz="1428" b="0"/>
            </a:lvl4pPr>
            <a:lvl5pPr marL="870904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6097"/>
            <a:ext cx="5316593" cy="1682523"/>
          </a:xfrm>
        </p:spPr>
        <p:txBody>
          <a:bodyPr wrap="square">
            <a:spAutoFit/>
          </a:bodyPr>
          <a:lstStyle>
            <a:lvl1pPr marL="236341" indent="-236341">
              <a:spcBef>
                <a:spcPts val="1247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452" indent="-174828">
              <a:buFont typeface="Wingdings" panose="05000000000000000000" pitchFamily="2" charset="2"/>
              <a:buChar char=""/>
              <a:defRPr sz="2040" b="0"/>
            </a:lvl2pPr>
            <a:lvl3pPr marL="652369" indent="-192635">
              <a:buFont typeface="Wingdings" panose="05000000000000000000" pitchFamily="2" charset="2"/>
              <a:buChar char=""/>
              <a:tabLst/>
              <a:defRPr sz="1632" b="0"/>
            </a:lvl3pPr>
            <a:lvl4pPr marL="845003" indent="-179686">
              <a:buFont typeface="Wingdings" panose="05000000000000000000" pitchFamily="2" charset="2"/>
              <a:buChar char=""/>
              <a:defRPr sz="1428" b="0"/>
            </a:lvl4pPr>
            <a:lvl5pPr marL="1044113" indent="-173210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=""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18045" y="1466097"/>
            <a:ext cx="5316593" cy="1682523"/>
          </a:xfrm>
        </p:spPr>
        <p:txBody>
          <a:bodyPr wrap="square">
            <a:spAutoFit/>
          </a:bodyPr>
          <a:lstStyle>
            <a:lvl1pPr marL="236341" indent="-236341">
              <a:spcBef>
                <a:spcPts val="1247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452" indent="-174828">
              <a:buFont typeface="Wingdings" panose="05000000000000000000" pitchFamily="2" charset="2"/>
              <a:buChar char=""/>
              <a:defRPr sz="2040" b="0"/>
            </a:lvl2pPr>
            <a:lvl3pPr marL="652369" indent="-192635">
              <a:buFont typeface="Wingdings" panose="05000000000000000000" pitchFamily="2" charset="2"/>
              <a:buChar char=""/>
              <a:tabLst/>
              <a:defRPr sz="1632" b="0"/>
            </a:lvl3pPr>
            <a:lvl4pPr marL="845003" indent="-179686">
              <a:buFont typeface="Wingdings" panose="05000000000000000000" pitchFamily="2" charset="2"/>
              <a:buChar char=""/>
              <a:defRPr sz="1428" b="0"/>
            </a:lvl4pPr>
            <a:lvl5pPr marL="1044113" indent="-173210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15" y="466302"/>
            <a:ext cx="5618874" cy="379824"/>
          </a:xfrm>
        </p:spPr>
        <p:txBody>
          <a:bodyPr tIns="64008"/>
          <a:lstStyle>
            <a:lvl1pPr>
              <a:defRPr sz="204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6" y="2065977"/>
            <a:ext cx="4245437" cy="1130053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72" b="0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5" y="3605926"/>
            <a:ext cx="4245890" cy="313904"/>
          </a:xfrm>
        </p:spPr>
        <p:txBody>
          <a:bodyPr/>
          <a:lstStyle>
            <a:lvl1pPr marL="0" indent="0">
              <a:buNone/>
              <a:defRPr sz="2040">
                <a:latin typeface="+mn-lt"/>
              </a:defRPr>
            </a:lvl1pPr>
            <a:lvl2pPr marL="233104" indent="0">
              <a:buNone/>
              <a:defRPr/>
            </a:lvl2pPr>
            <a:lvl3pPr marL="466209" indent="0">
              <a:buNone/>
              <a:defRPr/>
            </a:lvl3pPr>
            <a:lvl4pPr marL="675032" indent="0">
              <a:buNone/>
              <a:defRPr/>
            </a:lvl4pPr>
            <a:lvl5pPr marL="8725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=""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9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38" y="2932236"/>
            <a:ext cx="4245437" cy="1130053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72" b="0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=""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9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4" y="3040994"/>
            <a:ext cx="4243947" cy="878930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56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=""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9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2" y="3093607"/>
            <a:ext cx="6249329" cy="50852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1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2" y="4056499"/>
            <a:ext cx="6249329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200348" y="597450"/>
            <a:ext cx="7236127" cy="6397074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2" y="3096243"/>
            <a:ext cx="6249329" cy="508524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511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200348" y="597450"/>
            <a:ext cx="7236127" cy="6397074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2" y="3096243"/>
            <a:ext cx="9324701" cy="508524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511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37656" cy="508524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511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-Color w/Photo Block Titl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4="http://schemas.microsoft.com/office/drawing/2010/main" xmlns:p14="http://schemas.microsoft.com/office/powerpoint/2010/main" xmlns:a16="http://schemas.microsoft.com/office/drawing/2014/main" id="{C9FF1296-D9E1-4DAD-B02D-3A302313B8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146" y="1381309"/>
            <a:ext cx="6495144" cy="156428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12"/>
              </a:spcBef>
              <a:spcAft>
                <a:spcPts val="204"/>
              </a:spcAft>
              <a:buNone/>
              <a:defRPr sz="1632" b="1" cap="all" baseline="0">
                <a:solidFill>
                  <a:schemeClr val="bg1"/>
                </a:solidFill>
                <a:latin typeface="+mn-lt"/>
              </a:defRPr>
            </a:lvl1pPr>
            <a:lvl2pPr marL="289105" indent="-289105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SzPct val="100000"/>
              <a:buFont typeface="Segoe UI" panose="020B0502040204020203" pitchFamily="34" charset="0"/>
              <a:buChar char="&gt;"/>
              <a:defRPr sz="1836">
                <a:solidFill>
                  <a:schemeClr val="bg1"/>
                </a:solidFill>
                <a:latin typeface="+mj-lt"/>
              </a:defRPr>
            </a:lvl2pPr>
            <a:lvl3pPr marL="578210" indent="-289105">
              <a:lnSpc>
                <a:spcPct val="100000"/>
              </a:lnSpc>
              <a:spcBef>
                <a:spcPts val="0"/>
              </a:spcBef>
              <a:buFont typeface="Segoe UI Light" panose="020B0502040204020203" pitchFamily="34" charset="0"/>
              <a:buChar char="&gt;"/>
              <a:defRPr sz="1632">
                <a:solidFill>
                  <a:schemeClr val="bg1"/>
                </a:solidFill>
                <a:latin typeface="+mj-lt"/>
              </a:defRPr>
            </a:lvl3pPr>
            <a:lvl4pPr marL="867315" indent="-289105">
              <a:lnSpc>
                <a:spcPct val="100000"/>
              </a:lnSpc>
              <a:spcBef>
                <a:spcPts val="0"/>
              </a:spcBef>
              <a:defRPr sz="1428">
                <a:solidFill>
                  <a:schemeClr val="bg1"/>
                </a:solidFill>
                <a:latin typeface="+mj-lt"/>
              </a:defRPr>
            </a:lvl4pPr>
            <a:lvl5pPr marL="1156420" indent="-289105">
              <a:lnSpc>
                <a:spcPct val="100000"/>
              </a:lnSpc>
              <a:spcBef>
                <a:spcPts val="0"/>
              </a:spcBef>
              <a:defRPr sz="1224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280145" y="302773"/>
            <a:ext cx="6027586" cy="946413"/>
          </a:xfrm>
          <a:prstGeom prst="rect">
            <a:avLst/>
          </a:prstGeom>
        </p:spPr>
        <p:txBody>
          <a:bodyPr/>
          <a:lstStyle>
            <a:lvl1pPr algn="l">
              <a:defRPr sz="3264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4="http://schemas.microsoft.com/office/drawing/2010/main" xmlns:p14="http://schemas.microsoft.com/office/powerpoint/2010/main" xmlns:a16="http://schemas.microsoft.com/office/drawing/2014/main" id="{59C8C890-AC1B-47D0-961A-156ED2A6C3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48" y="0"/>
            <a:ext cx="11921527" cy="6994525"/>
          </a:xfrm>
          <a:prstGeom prst="rect">
            <a:avLst/>
          </a:prstGeom>
        </p:spPr>
      </p:pic>
      <p:sp>
        <p:nvSpPr>
          <p:cNvPr id="9" name="Freeform 29"/>
          <p:cNvSpPr/>
          <p:nvPr userDrawn="1"/>
        </p:nvSpPr>
        <p:spPr bwMode="auto">
          <a:xfrm rot="10800000">
            <a:off x="0" y="-2"/>
            <a:ext cx="8346289" cy="6994527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472" tIns="149178" rIns="186472" bIns="1491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74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39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448828"/>
      </p:ext>
    </p:extLst>
  </p:cSld>
  <p:clrMapOvr>
    <a:masterClrMapping/>
  </p:clrMapOvr>
  <p:transition spd="med"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95914" y="4244907"/>
            <a:ext cx="11243610" cy="2160180"/>
          </a:xfrm>
          <a:prstGeom prst="rect">
            <a:avLst/>
          </a:prstGeom>
          <a:noFill/>
        </p:spPr>
        <p:txBody>
          <a:bodyPr wrap="square" lIns="186494" tIns="149196" rIns="186494" bIns="149196" rtlCol="0" anchor="ctr">
            <a:spAutoFit/>
          </a:bodyPr>
          <a:lstStyle/>
          <a:p>
            <a:pPr algn="ctr" defTabSz="932563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4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 defTabSz="932563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04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 defTabSz="932563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04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 defTabSz="932563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751185" y="1826348"/>
            <a:ext cx="1635020" cy="1634787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7544" rIns="0" bIns="47544" numCol="1" rtlCol="0" anchor="ctr" anchorCtr="0" compatLnSpc="1">
            <a:prstTxWarp prst="textNoShape">
              <a:avLst/>
            </a:prstTxWarp>
          </a:bodyPr>
          <a:lstStyle/>
          <a:p>
            <a:pPr algn="ctr" defTabSz="95048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=""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424709" y="1826348"/>
            <a:ext cx="1635020" cy="1634787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7544" rIns="0" bIns="47544" numCol="1" rtlCol="0" anchor="ctr" anchorCtr="0" compatLnSpc="1">
            <a:prstTxWarp prst="textNoShape">
              <a:avLst/>
            </a:prstTxWarp>
          </a:bodyPr>
          <a:lstStyle/>
          <a:p>
            <a:pPr algn="ctr" defTabSz="950481" fontAlgn="base">
              <a:spcBef>
                <a:spcPct val="0"/>
              </a:spcBef>
              <a:spcAft>
                <a:spcPct val="0"/>
              </a:spcAft>
            </a:pPr>
            <a:endParaRPr lang="en-US" sz="204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=""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6019823" y="2221804"/>
            <a:ext cx="444788" cy="843875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=""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=""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=""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63"/>
              <a:endParaRPr lang="en-US" sz="1836">
                <a:solidFill>
                  <a:srgbClr val="FFFFFF"/>
                </a:solidFill>
              </a:endParaRPr>
            </a:p>
          </p:txBody>
        </p:sp>
        <p:sp>
          <p:nvSpPr>
            <p:cNvPr id="108" name="Rectangle 29">
              <a:extLst>
                <a:ext uri="{FF2B5EF4-FFF2-40B4-BE49-F238E27FC236}">
                  <a16:creationId xmlns=""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=""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=""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=""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=""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=""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=""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63"/>
              <a:endParaRPr lang="en-US" sz="1836">
                <a:solidFill>
                  <a:srgbClr val="FFFFFF"/>
                </a:solidFill>
              </a:endParaRPr>
            </a:p>
          </p:txBody>
        </p:sp>
        <p:sp>
          <p:nvSpPr>
            <p:cNvPr id="115" name="Rectangle 36">
              <a:extLst>
                <a:ext uri="{FF2B5EF4-FFF2-40B4-BE49-F238E27FC236}">
                  <a16:creationId xmlns=""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63"/>
              <a:endParaRPr lang="en-US" sz="1836">
                <a:solidFill>
                  <a:srgbClr val="FFFFFF"/>
                </a:solidFill>
              </a:endParaRPr>
            </a:p>
          </p:txBody>
        </p:sp>
        <p:sp>
          <p:nvSpPr>
            <p:cNvPr id="116" name="Rectangle 37">
              <a:extLst>
                <a:ext uri="{FF2B5EF4-FFF2-40B4-BE49-F238E27FC236}">
                  <a16:creationId xmlns=""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63"/>
              <a:endParaRPr lang="en-US" sz="1836">
                <a:solidFill>
                  <a:srgbClr val="FFFFFF"/>
                </a:solidFill>
              </a:endParaRPr>
            </a:p>
          </p:txBody>
        </p:sp>
        <p:sp>
          <p:nvSpPr>
            <p:cNvPr id="117" name="Rectangle 38">
              <a:extLst>
                <a:ext uri="{FF2B5EF4-FFF2-40B4-BE49-F238E27FC236}">
                  <a16:creationId xmlns=""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1836">
                <a:solidFill>
                  <a:srgbClr val="FFFFFF"/>
                </a:solidFill>
              </a:endParaRPr>
            </a:p>
          </p:txBody>
        </p:sp>
        <p:sp>
          <p:nvSpPr>
            <p:cNvPr id="118" name="Rectangle 39">
              <a:extLst>
                <a:ext uri="{FF2B5EF4-FFF2-40B4-BE49-F238E27FC236}">
                  <a16:creationId xmlns=""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1836">
                <a:solidFill>
                  <a:srgbClr val="FFFFFF"/>
                </a:solidFill>
              </a:endParaRPr>
            </a:p>
          </p:txBody>
        </p:sp>
        <p:sp>
          <p:nvSpPr>
            <p:cNvPr id="119" name="Rectangle 40">
              <a:extLst>
                <a:ext uri="{FF2B5EF4-FFF2-40B4-BE49-F238E27FC236}">
                  <a16:creationId xmlns=""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1836">
                <a:solidFill>
                  <a:srgbClr val="FFFFFF"/>
                </a:solidFill>
              </a:endParaRPr>
            </a:p>
          </p:txBody>
        </p:sp>
        <p:sp>
          <p:nvSpPr>
            <p:cNvPr id="120" name="Rectangle 41">
              <a:extLst>
                <a:ext uri="{FF2B5EF4-FFF2-40B4-BE49-F238E27FC236}">
                  <a16:creationId xmlns=""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=""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=""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63"/>
              <a:endParaRPr lang="en-US" sz="1836">
                <a:solidFill>
                  <a:srgbClr val="FFFFFF"/>
                </a:solidFill>
              </a:endParaRPr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=""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8050273" y="1826348"/>
            <a:ext cx="1635020" cy="1634787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7544" rIns="0" bIns="47544" numCol="1" rtlCol="0" anchor="ctr" anchorCtr="0" compatLnSpc="1">
            <a:prstTxWarp prst="textNoShape">
              <a:avLst/>
            </a:prstTxWarp>
          </a:bodyPr>
          <a:lstStyle/>
          <a:p>
            <a:pPr algn="ctr" defTabSz="950481" fontAlgn="base">
              <a:spcBef>
                <a:spcPct val="0"/>
              </a:spcBef>
              <a:spcAft>
                <a:spcPct val="0"/>
              </a:spcAft>
            </a:pPr>
            <a:endParaRPr lang="en-US" sz="204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=""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281097" y="2332367"/>
            <a:ext cx="1173375" cy="622749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=""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=""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1836">
                <a:solidFill>
                  <a:srgbClr val="FFFFFF"/>
                </a:solidFill>
              </a:endParaRPr>
            </a:p>
          </p:txBody>
        </p:sp>
        <p:sp>
          <p:nvSpPr>
            <p:cNvPr id="131" name="Freeform 49">
              <a:extLst>
                <a:ext uri="{FF2B5EF4-FFF2-40B4-BE49-F238E27FC236}">
                  <a16:creationId xmlns=""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63"/>
              <a:endParaRPr lang="en-US" sz="1836">
                <a:solidFill>
                  <a:srgbClr val="FFFFFF"/>
                </a:solidFill>
              </a:endParaRPr>
            </a:p>
          </p:txBody>
        </p:sp>
        <p:sp>
          <p:nvSpPr>
            <p:cNvPr id="132" name="Rectangle 50">
              <a:extLst>
                <a:ext uri="{FF2B5EF4-FFF2-40B4-BE49-F238E27FC236}">
                  <a16:creationId xmlns=""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63"/>
              <a:endParaRPr lang="en-US" sz="1836">
                <a:solidFill>
                  <a:srgbClr val="FFFFFF"/>
                </a:solidFill>
              </a:endParaRPr>
            </a:p>
          </p:txBody>
        </p:sp>
        <p:sp>
          <p:nvSpPr>
            <p:cNvPr id="133" name="Rectangle 51">
              <a:extLst>
                <a:ext uri="{FF2B5EF4-FFF2-40B4-BE49-F238E27FC236}">
                  <a16:creationId xmlns=""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63"/>
              <a:endParaRPr lang="en-US" sz="1836">
                <a:solidFill>
                  <a:srgbClr val="FFFFFF"/>
                </a:solidFill>
              </a:endParaRPr>
            </a:p>
          </p:txBody>
        </p:sp>
        <p:sp>
          <p:nvSpPr>
            <p:cNvPr id="134" name="Rectangle 52">
              <a:extLst>
                <a:ext uri="{FF2B5EF4-FFF2-40B4-BE49-F238E27FC236}">
                  <a16:creationId xmlns=""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63"/>
              <a:endParaRPr lang="en-US" sz="1836">
                <a:solidFill>
                  <a:srgbClr val="FFFFFF"/>
                </a:solidFill>
              </a:endParaRPr>
            </a:p>
          </p:txBody>
        </p:sp>
        <p:sp>
          <p:nvSpPr>
            <p:cNvPr id="135" name="Rectangle 53">
              <a:extLst>
                <a:ext uri="{FF2B5EF4-FFF2-40B4-BE49-F238E27FC236}">
                  <a16:creationId xmlns=""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63"/>
              <a:endParaRPr lang="en-US" sz="1836">
                <a:solidFill>
                  <a:srgbClr val="FFFFFF"/>
                </a:solidFill>
              </a:endParaRPr>
            </a:p>
          </p:txBody>
        </p:sp>
        <p:sp>
          <p:nvSpPr>
            <p:cNvPr id="136" name="Rectangle 54">
              <a:extLst>
                <a:ext uri="{FF2B5EF4-FFF2-40B4-BE49-F238E27FC236}">
                  <a16:creationId xmlns=""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63"/>
              <a:endParaRPr lang="en-US" sz="1836">
                <a:solidFill>
                  <a:srgbClr val="FFFFFF"/>
                </a:solidFill>
              </a:endParaRPr>
            </a:p>
          </p:txBody>
        </p:sp>
        <p:sp>
          <p:nvSpPr>
            <p:cNvPr id="137" name="Rectangle 55">
              <a:extLst>
                <a:ext uri="{FF2B5EF4-FFF2-40B4-BE49-F238E27FC236}">
                  <a16:creationId xmlns=""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63"/>
              <a:endParaRPr lang="en-US" sz="1836">
                <a:solidFill>
                  <a:srgbClr val="FFFFFF"/>
                </a:solidFill>
              </a:endParaRPr>
            </a:p>
          </p:txBody>
        </p:sp>
        <p:sp>
          <p:nvSpPr>
            <p:cNvPr id="138" name="Rectangle 56">
              <a:extLst>
                <a:ext uri="{FF2B5EF4-FFF2-40B4-BE49-F238E27FC236}">
                  <a16:creationId xmlns=""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63"/>
              <a:endParaRPr lang="en-US" sz="1836">
                <a:solidFill>
                  <a:srgbClr val="FFFFFF"/>
                </a:solidFill>
              </a:endParaRPr>
            </a:p>
          </p:txBody>
        </p:sp>
        <p:sp>
          <p:nvSpPr>
            <p:cNvPr id="139" name="Rectangle 57">
              <a:extLst>
                <a:ext uri="{FF2B5EF4-FFF2-40B4-BE49-F238E27FC236}">
                  <a16:creationId xmlns=""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=""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=""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=""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=""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=""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=""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=""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=""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/>
              <a:endParaRPr lang="en-US" sz="1836" kern="0">
                <a:solidFill>
                  <a:srgbClr val="1A1A1A"/>
                </a:solidFill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=""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716299" y="2887412"/>
            <a:ext cx="729576" cy="729468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=""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397656" y="2887412"/>
            <a:ext cx="729576" cy="729468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=""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9003621" y="2887412"/>
            <a:ext cx="729576" cy="729468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95088" y="2343998"/>
            <a:ext cx="732605" cy="555390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>
                <a:defRPr/>
              </a:pPr>
              <a:endParaRPr lang="en-US" sz="1836" kern="0" dirty="0">
                <a:solidFill>
                  <a:srgbClr val="1A1A1A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>
                <a:defRPr/>
              </a:pPr>
              <a:endParaRPr lang="en-US" sz="1836" kern="0" dirty="0">
                <a:solidFill>
                  <a:srgbClr val="1A1A1A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>
                <a:defRPr/>
              </a:pPr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>
                <a:defRPr/>
              </a:pPr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>
                <a:defRPr/>
              </a:pPr>
              <a:endParaRPr lang="en-US" sz="1836" kern="0" dirty="0">
                <a:solidFill>
                  <a:srgbClr val="1A1A1A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>
                <a:defRPr/>
              </a:pPr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>
                <a:defRPr/>
              </a:pPr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>
                <a:defRPr/>
              </a:pPr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>
                <a:defRPr/>
              </a:pPr>
              <a:endParaRPr lang="en-US" sz="1836" kern="0" dirty="0">
                <a:solidFill>
                  <a:srgbClr val="1A1A1A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>
                <a:defRPr/>
              </a:pPr>
              <a:endParaRPr lang="en-US" sz="1836" kern="0" dirty="0">
                <a:solidFill>
                  <a:srgbClr val="1A1A1A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>
                <a:defRPr/>
              </a:pPr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>
                <a:defRPr/>
              </a:pPr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>
                <a:defRPr/>
              </a:pPr>
              <a:endParaRPr lang="en-US" sz="1836" kern="0" dirty="0">
                <a:solidFill>
                  <a:srgbClr val="1A1A1A"/>
                </a:solidFill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>
                <a:defRPr/>
              </a:pPr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418">
                <a:defRPr/>
              </a:pPr>
              <a:endParaRPr lang="en-US" sz="1836" kern="0">
                <a:solidFill>
                  <a:srgbClr val="1A1A1A"/>
                </a:solidFill>
              </a:endParaRPr>
            </a:p>
          </p:txBody>
        </p:sp>
      </p:grp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059" y="1465290"/>
            <a:ext cx="11239464" cy="1946203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53381" indent="0">
              <a:buNone/>
              <a:defRPr sz="244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26" indent="0">
              <a:buNone/>
              <a:defRPr sz="204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30614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71706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95914" y="6281748"/>
            <a:ext cx="4572000" cy="11209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50660" eaLnBrk="0" hangingPunct="0"/>
            <a:r>
              <a:rPr lang="en-US" sz="71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=""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6" y="597451"/>
            <a:ext cx="1393641" cy="298433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914" y="1465289"/>
            <a:ext cx="11239789" cy="2260106"/>
          </a:xfrm>
        </p:spPr>
        <p:txBody>
          <a:bodyPr>
            <a:spAutoFit/>
          </a:bodyPr>
          <a:lstStyle>
            <a:lvl1pPr>
              <a:defRPr sz="3672">
                <a:latin typeface="+mn-lt"/>
              </a:defRPr>
            </a:lvl1pPr>
            <a:lvl2pPr>
              <a:defRPr sz="2856">
                <a:latin typeface="+mn-lt"/>
              </a:defRPr>
            </a:lvl2pPr>
            <a:lvl3pPr>
              <a:defRPr sz="2448">
                <a:latin typeface="+mn-lt"/>
              </a:defRPr>
            </a:lvl3pPr>
            <a:lvl4pPr>
              <a:defRPr sz="2040">
                <a:latin typeface="+mn-lt"/>
              </a:defRPr>
            </a:lvl4pPr>
            <a:lvl5pPr>
              <a:defRPr sz="1836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93840"/>
            <a:ext cx="12436476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4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=""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7" y="597452"/>
            <a:ext cx="1393641" cy="298433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95915" y="2961238"/>
            <a:ext cx="4430494" cy="53847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34" tIns="46616" rIns="93234" bIns="46616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36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95915" y="4056322"/>
            <a:ext cx="3432107" cy="32018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50938">
              <a:spcBef>
                <a:spcPct val="20000"/>
              </a:spcBef>
              <a:buSzPct val="90000"/>
              <a:buFont typeface="Wingdings" panose="05000000000000000000" pitchFamily="2" charset="2"/>
              <a:buNone/>
              <a:defRPr/>
            </a:pPr>
            <a:r>
              <a:rPr lang="en-US" sz="204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300470" y="0"/>
            <a:ext cx="10136008" cy="6994525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=""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7" y="597452"/>
            <a:ext cx="1393641" cy="29843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5914" y="3039097"/>
            <a:ext cx="6808970" cy="565027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72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5914" y="4041284"/>
            <a:ext cx="6808970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4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5019148" y="0"/>
            <a:ext cx="7320166" cy="69945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4005" y="6079937"/>
            <a:ext cx="3078028" cy="313904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40">
                <a:latin typeface="+mn-lt"/>
              </a:defRPr>
            </a:lvl1pPr>
            <a:lvl2pPr marL="233059" indent="0">
              <a:buNone/>
              <a:defRPr/>
            </a:lvl2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164487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059" indent="0">
              <a:buNone/>
              <a:defRPr/>
            </a:lvl2pPr>
            <a:lvl3pPr marL="466120" indent="0">
              <a:buNone/>
              <a:defRPr/>
            </a:lvl3pPr>
            <a:lvl4pPr marL="699179" indent="0">
              <a:buNone/>
              <a:defRPr/>
            </a:lvl4pPr>
            <a:lvl5pPr marL="93223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52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6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574" indent="0">
              <a:buFont typeface="Wingdings" panose="05000000000000000000" pitchFamily="2" charset="2"/>
              <a:buNone/>
              <a:defRPr sz="2040" b="0"/>
            </a:lvl2pPr>
            <a:lvl3pPr marL="459645" indent="0">
              <a:buFont typeface="Wingdings" panose="05000000000000000000" pitchFamily="2" charset="2"/>
              <a:buNone/>
              <a:tabLst/>
              <a:defRPr sz="1632" b="0"/>
            </a:lvl3pPr>
            <a:lvl4pPr marL="665191" indent="0">
              <a:buFont typeface="Wingdings" panose="05000000000000000000" pitchFamily="2" charset="2"/>
              <a:buNone/>
              <a:defRPr sz="1428" b="0"/>
            </a:lvl4pPr>
            <a:lvl5pPr marL="870737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=""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50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6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574" indent="0">
              <a:buFont typeface="Wingdings" panose="05000000000000000000" pitchFamily="2" charset="2"/>
              <a:buNone/>
              <a:defRPr sz="2040" b="0"/>
            </a:lvl2pPr>
            <a:lvl3pPr marL="459645" indent="0">
              <a:buFont typeface="Wingdings" panose="05000000000000000000" pitchFamily="2" charset="2"/>
              <a:buNone/>
              <a:tabLst/>
              <a:defRPr sz="1632" b="0"/>
            </a:lvl3pPr>
            <a:lvl4pPr marL="665191" indent="0">
              <a:buFont typeface="Wingdings" panose="05000000000000000000" pitchFamily="2" charset="2"/>
              <a:buNone/>
              <a:defRPr sz="1428" b="0"/>
            </a:lvl4pPr>
            <a:lvl5pPr marL="870737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6097"/>
            <a:ext cx="5316593" cy="1682523"/>
          </a:xfrm>
        </p:spPr>
        <p:txBody>
          <a:bodyPr wrap="square">
            <a:spAutoFit/>
          </a:bodyPr>
          <a:lstStyle>
            <a:lvl1pPr marL="236296" indent="-236296">
              <a:spcBef>
                <a:spcPts val="1246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369" indent="-174795">
              <a:buFont typeface="Wingdings" panose="05000000000000000000" pitchFamily="2" charset="2"/>
              <a:buChar char=""/>
              <a:defRPr sz="2040" b="0"/>
            </a:lvl2pPr>
            <a:lvl3pPr marL="652243" indent="-192598">
              <a:buFont typeface="Wingdings" panose="05000000000000000000" pitchFamily="2" charset="2"/>
              <a:buChar char=""/>
              <a:tabLst/>
              <a:defRPr sz="1632" b="0"/>
            </a:lvl3pPr>
            <a:lvl4pPr marL="844840" indent="-179651">
              <a:buFont typeface="Wingdings" panose="05000000000000000000" pitchFamily="2" charset="2"/>
              <a:buChar char=""/>
              <a:defRPr sz="1428" b="0"/>
            </a:lvl4pPr>
            <a:lvl5pPr marL="1043913" indent="-173177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=""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18045" y="1466097"/>
            <a:ext cx="5316593" cy="1682523"/>
          </a:xfrm>
        </p:spPr>
        <p:txBody>
          <a:bodyPr wrap="square">
            <a:spAutoFit/>
          </a:bodyPr>
          <a:lstStyle>
            <a:lvl1pPr marL="236296" indent="-236296">
              <a:spcBef>
                <a:spcPts val="1246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369" indent="-174795">
              <a:buFont typeface="Wingdings" panose="05000000000000000000" pitchFamily="2" charset="2"/>
              <a:buChar char=""/>
              <a:defRPr sz="2040" b="0"/>
            </a:lvl2pPr>
            <a:lvl3pPr marL="652243" indent="-192598">
              <a:buFont typeface="Wingdings" panose="05000000000000000000" pitchFamily="2" charset="2"/>
              <a:buChar char=""/>
              <a:tabLst/>
              <a:defRPr sz="1632" b="0"/>
            </a:lvl3pPr>
            <a:lvl4pPr marL="844840" indent="-179651">
              <a:buFont typeface="Wingdings" panose="05000000000000000000" pitchFamily="2" charset="2"/>
              <a:buChar char=""/>
              <a:defRPr sz="1428" b="0"/>
            </a:lvl4pPr>
            <a:lvl5pPr marL="1043913" indent="-173177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15" y="466302"/>
            <a:ext cx="5618874" cy="379824"/>
          </a:xfrm>
        </p:spPr>
        <p:txBody>
          <a:bodyPr tIns="64008"/>
          <a:lstStyle>
            <a:lvl1pPr>
              <a:defRPr sz="204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15" y="466302"/>
            <a:ext cx="5618874" cy="379824"/>
          </a:xfrm>
        </p:spPr>
        <p:txBody>
          <a:bodyPr tIns="64008"/>
          <a:lstStyle>
            <a:lvl1pPr>
              <a:defRPr sz="204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7" y="2065978"/>
            <a:ext cx="4245437" cy="1130053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72" b="1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5" y="3605926"/>
            <a:ext cx="4245890" cy="313904"/>
          </a:xfrm>
        </p:spPr>
        <p:txBody>
          <a:bodyPr/>
          <a:lstStyle>
            <a:lvl1pPr marL="0" indent="0">
              <a:buNone/>
              <a:defRPr sz="2040">
                <a:latin typeface="+mn-lt"/>
              </a:defRPr>
            </a:lvl1pPr>
            <a:lvl2pPr marL="233059" indent="0">
              <a:buNone/>
              <a:defRPr/>
            </a:lvl2pPr>
            <a:lvl3pPr marL="466120" indent="0">
              <a:buNone/>
              <a:defRPr/>
            </a:lvl3pPr>
            <a:lvl4pPr marL="674903" indent="0">
              <a:buNone/>
              <a:defRPr/>
            </a:lvl4pPr>
            <a:lvl5pPr marL="87235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=""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60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39" y="2932236"/>
            <a:ext cx="4245437" cy="1130053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72" b="1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=""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60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4" y="3040994"/>
            <a:ext cx="4243947" cy="878930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56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=""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60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6808970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09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500"/>
            <a:ext cx="6808970" cy="31390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5019148" y="0"/>
            <a:ext cx="7320166" cy="6994525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Gener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994505" y="6118886"/>
            <a:ext cx="5216493" cy="627864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="" xmlns:p14="http://schemas.microsoft.com/office/powerpoint/2010/main"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5812" y="1871024"/>
            <a:ext cx="8027454" cy="10433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Ready to believe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p14="http://schemas.microsoft.com/office/powerpoint/2010/main"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5026089" y="2651450"/>
            <a:ext cx="5774938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explore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p14="http://schemas.microsoft.com/office/powerpoint/2010/main"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5026089" y="3445274"/>
            <a:ext cx="5774938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win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p14="http://schemas.microsoft.com/office/powerpoint/2010/main"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5026089" y="4225700"/>
            <a:ext cx="6466835" cy="10433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42667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6808970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09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500"/>
            <a:ext cx="6808970" cy="31390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5019148" y="0"/>
            <a:ext cx="7320166" cy="6994525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6808970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09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5019148" y="0"/>
            <a:ext cx="7320166" cy="6994525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6808970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09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5019148" y="0"/>
            <a:ext cx="7320166" cy="6994525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09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09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059" y="1465291"/>
            <a:ext cx="11239464" cy="1946203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53313" indent="0">
              <a:buNone/>
              <a:defRPr sz="244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011" indent="0">
              <a:buNone/>
              <a:defRPr sz="204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30455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71500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95914" y="6281748"/>
            <a:ext cx="4572000" cy="11209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50477" eaLnBrk="0" hangingPunct="0"/>
            <a:r>
              <a:rPr lang="en-US" sz="71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=""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7" y="597452"/>
            <a:ext cx="1393641" cy="298433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914" y="1465289"/>
            <a:ext cx="11239789" cy="2260106"/>
          </a:xfrm>
        </p:spPr>
        <p:txBody>
          <a:bodyPr>
            <a:spAutoFit/>
          </a:bodyPr>
          <a:lstStyle>
            <a:lvl1pPr>
              <a:defRPr sz="3672">
                <a:latin typeface="+mn-lt"/>
              </a:defRPr>
            </a:lvl1pPr>
            <a:lvl2pPr>
              <a:defRPr sz="2856">
                <a:latin typeface="+mn-lt"/>
              </a:defRPr>
            </a:lvl2pPr>
            <a:lvl3pPr>
              <a:defRPr sz="2448">
                <a:latin typeface="+mn-lt"/>
              </a:defRPr>
            </a:lvl3pPr>
            <a:lvl4pPr>
              <a:defRPr sz="2040">
                <a:latin typeface="+mn-lt"/>
              </a:defRPr>
            </a:lvl4pPr>
            <a:lvl5pPr>
              <a:defRPr sz="1836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93841"/>
            <a:ext cx="12436476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4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2680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5812" y="2678502"/>
            <a:ext cx="5822284" cy="1058078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5399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1374" y="1877852"/>
            <a:ext cx="6400800" cy="1042416"/>
          </a:xfrm>
        </p:spPr>
        <p:txBody>
          <a:bodyPr lIns="182880" tIns="146304" rIns="182880" bIns="146304"/>
          <a:lstStyle>
            <a:lvl1pPr marL="0" indent="0">
              <a:buNone/>
              <a:defRPr sz="5399"/>
            </a:lvl1pPr>
          </a:lstStyle>
          <a:p>
            <a:pPr lvl="0"/>
            <a:r>
              <a:rPr lang="en-US" dirty="0"/>
              <a:t>&lt;theme word here&gt;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=""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41374" y="4281700"/>
            <a:ext cx="6400800" cy="1043363"/>
          </a:xfrm>
        </p:spPr>
        <p:txBody>
          <a:bodyPr lIns="182880" tIns="146304" rIns="182880" bIns="146304"/>
          <a:lstStyle>
            <a:lvl1pPr marL="0" indent="0">
              <a:buNone/>
              <a:defRPr sz="5399"/>
            </a:lvl1pPr>
          </a:lstStyle>
          <a:p>
            <a:pPr lvl="0"/>
            <a:r>
              <a:rPr lang="en-US" dirty="0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06148" y="3480101"/>
            <a:ext cx="5774938" cy="1058078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r" defTabSz="932563">
              <a:lnSpc>
                <a:spcPct val="90000"/>
              </a:lnSpc>
              <a:spcAft>
                <a:spcPts val="600"/>
              </a:spcAft>
            </a:pPr>
            <a:r>
              <a:rPr lang="en-US" sz="5399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1374" y="3480101"/>
            <a:ext cx="6400800" cy="1043363"/>
          </a:xfrm>
        </p:spPr>
        <p:txBody>
          <a:bodyPr lIns="182880" tIns="146304" rIns="182880" bIns="146304"/>
          <a:lstStyle>
            <a:lvl1pPr marL="0" indent="0">
              <a:buNone/>
              <a:defRPr sz="5399"/>
            </a:lvl1pPr>
          </a:lstStyle>
          <a:p>
            <a:pPr lvl="0"/>
            <a:r>
              <a:rPr lang="en-US" dirty="0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5741374" y="2678502"/>
            <a:ext cx="5601801" cy="1058078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5399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keep transforming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8D9541E-22DB-4D52-8181-A1AA5720B347}"/>
              </a:ext>
            </a:extLst>
          </p:cNvPr>
          <p:cNvSpPr txBox="1"/>
          <p:nvPr userDrawn="1"/>
        </p:nvSpPr>
        <p:spPr>
          <a:xfrm>
            <a:off x="206148" y="1076253"/>
            <a:ext cx="5774938" cy="1058078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r" defTabSz="932563">
              <a:lnSpc>
                <a:spcPct val="90000"/>
              </a:lnSpc>
              <a:spcAft>
                <a:spcPts val="600"/>
              </a:spcAft>
            </a:pPr>
            <a:r>
              <a:rPr lang="en-US" sz="5399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="" xmlns:a16="http://schemas.microsoft.com/office/drawing/2014/main" id="{15DD86FF-CF8D-4D5A-97BA-7526A8303C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1374" y="1076253"/>
            <a:ext cx="6400800" cy="1043363"/>
          </a:xfrm>
        </p:spPr>
        <p:txBody>
          <a:bodyPr lIns="182880" tIns="146304" rIns="182880" bIns="146304"/>
          <a:lstStyle>
            <a:lvl1pPr marL="0" indent="0">
              <a:buNone/>
              <a:defRPr sz="5399"/>
            </a:lvl1pPr>
          </a:lstStyle>
          <a:p>
            <a:pPr lvl="0"/>
            <a:r>
              <a:rPr lang="en-US" dirty="0"/>
              <a:t>&lt;theme word here&gt;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931529-E991-4DB3-B887-1383B877392A}"/>
              </a:ext>
            </a:extLst>
          </p:cNvPr>
          <p:cNvSpPr txBox="1"/>
          <p:nvPr userDrawn="1"/>
        </p:nvSpPr>
        <p:spPr>
          <a:xfrm>
            <a:off x="206148" y="1876904"/>
            <a:ext cx="5774938" cy="1058078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r" defTabSz="932563">
              <a:lnSpc>
                <a:spcPct val="90000"/>
              </a:lnSpc>
              <a:spcAft>
                <a:spcPts val="600"/>
              </a:spcAft>
            </a:pPr>
            <a:r>
              <a:rPr lang="en-US" sz="5399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C6B98947-DEBB-40AF-8C56-C6A65155B05A}"/>
              </a:ext>
            </a:extLst>
          </p:cNvPr>
          <p:cNvSpPr txBox="1"/>
          <p:nvPr userDrawn="1"/>
        </p:nvSpPr>
        <p:spPr>
          <a:xfrm>
            <a:off x="206148" y="4281700"/>
            <a:ext cx="5774938" cy="1058078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r" defTabSz="932563">
              <a:lnSpc>
                <a:spcPct val="90000"/>
              </a:lnSpc>
              <a:spcAft>
                <a:spcPts val="600"/>
              </a:spcAft>
            </a:pPr>
            <a:r>
              <a:rPr lang="en-US" sz="5399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401AB3B0-9D9C-4DCF-AD0D-97258F1220DE}"/>
              </a:ext>
            </a:extLst>
          </p:cNvPr>
          <p:cNvGrpSpPr/>
          <p:nvPr userDrawn="1"/>
        </p:nvGrpSpPr>
        <p:grpSpPr>
          <a:xfrm>
            <a:off x="7490064" y="6118886"/>
            <a:ext cx="4757622" cy="640363"/>
            <a:chOff x="274638" y="4554931"/>
            <a:chExt cx="4757622" cy="640363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A51D9E96-E652-43D7-AD1D-25CF06E38D9D}"/>
                </a:ext>
              </a:extLst>
            </p:cNvPr>
            <p:cNvSpPr txBox="1"/>
            <p:nvPr userDrawn="1"/>
          </p:nvSpPr>
          <p:spPr>
            <a:xfrm>
              <a:off x="274638" y="4554931"/>
              <a:ext cx="4757622" cy="6403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Seattle, WA	Jan 29–Feb 2, 2018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E10FA7F9-9C23-492E-BC3D-96F67220A1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59398" y="4685985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7490064" y="6118886"/>
            <a:ext cx="4757622" cy="640363"/>
            <a:chOff x="274638" y="4554931"/>
            <a:chExt cx="4757622" cy="640363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4757622" cy="6403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Seattle, WA	Jan 29–Feb 2, 2018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2159398" y="4685985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5812" y="2678502"/>
            <a:ext cx="11214997" cy="1058078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5399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 keep transforming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5026090" y="3480101"/>
            <a:ext cx="5774938" cy="1058078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5399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grow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5026090" y="4281700"/>
            <a:ext cx="5774938" cy="1058078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5399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succeed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5026090" y="1876904"/>
            <a:ext cx="2603139" cy="1058078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5399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A75F147-F187-406F-B1C7-8708AB3B7EBF}"/>
              </a:ext>
            </a:extLst>
          </p:cNvPr>
          <p:cNvSpPr txBox="1"/>
          <p:nvPr userDrawn="1"/>
        </p:nvSpPr>
        <p:spPr>
          <a:xfrm>
            <a:off x="5026089" y="1076253"/>
            <a:ext cx="2996228" cy="1058078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5399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dream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5"/>
            <a:ext cx="3657600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16467"/>
            <a:ext cx="3657600" cy="578303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/>
          <p:cNvSpPr txBox="1"/>
          <p:nvPr userDrawn="1"/>
        </p:nvSpPr>
        <p:spPr bwMode="black">
          <a:xfrm>
            <a:off x="4563469" y="6696086"/>
            <a:ext cx="3309537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7" cy="23117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black">
          <a:xfrm>
            <a:off x="4563469" y="6696086"/>
            <a:ext cx="3309537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39" indent="0">
              <a:buFont typeface="Wingdings" panose="05000000000000000000" pitchFamily="2" charset="2"/>
              <a:buNone/>
              <a:defRPr sz="2400" b="0"/>
            </a:lvl2pPr>
            <a:lvl3pPr marL="450763" indent="0">
              <a:buFont typeface="Wingdings" panose="05000000000000000000" pitchFamily="2" charset="2"/>
              <a:buNone/>
              <a:tabLst/>
              <a:defRPr sz="2200" b="0"/>
            </a:lvl3pPr>
            <a:lvl4pPr marL="652336" indent="0">
              <a:buFont typeface="Wingdings" panose="05000000000000000000" pitchFamily="2" charset="2"/>
              <a:buNone/>
              <a:defRPr sz="2200" b="0"/>
            </a:lvl4pPr>
            <a:lvl5pPr marL="853911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8"/>
            <a:ext cx="5486399" cy="251122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39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763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336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3911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251" marR="0" lvl="0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251" marR="0" lvl="1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251" marR="0" lvl="2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251" marR="0" lvl="3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251" marR="0" lvl="4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black">
          <a:xfrm>
            <a:off x="4563469" y="6696086"/>
            <a:ext cx="3309537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4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2200" b="0"/>
            </a:lvl3pPr>
            <a:lvl4pPr marL="828516" indent="-176180">
              <a:buFont typeface="Wingdings" panose="05000000000000000000" pitchFamily="2" charset="2"/>
              <a:buChar char=""/>
              <a:defRPr sz="2200" b="0"/>
            </a:lvl4pPr>
            <a:lvl5pPr marL="1023741" indent="-169831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8"/>
            <a:ext cx="5486399" cy="251122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373" indent="-342834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597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170" indent="-342834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746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30" marR="0" lvl="0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30" marR="0" lvl="1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30" marR="0" lvl="2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30" marR="0" lvl="3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30" marR="0" lvl="4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black">
          <a:xfrm>
            <a:off x="4563469" y="6696086"/>
            <a:ext cx="3309537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black">
          <a:xfrm>
            <a:off x="4563469" y="6696086"/>
            <a:ext cx="3309537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black">
          <a:xfrm>
            <a:off x="4563469" y="6696086"/>
            <a:ext cx="3309537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black">
          <a:xfrm>
            <a:off x="4563469" y="6696086"/>
            <a:ext cx="3309537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619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black">
          <a:xfrm>
            <a:off x="4563469" y="6696086"/>
            <a:ext cx="3309537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black">
          <a:xfrm>
            <a:off x="4563469" y="6696086"/>
            <a:ext cx="3309537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black">
          <a:xfrm>
            <a:off x="4563469" y="6696086"/>
            <a:ext cx="3309537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black">
          <a:xfrm>
            <a:off x="4563469" y="6696086"/>
            <a:ext cx="3309537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41241" y="2336981"/>
            <a:ext cx="10455313" cy="10297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1764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1764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1764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874815" y="4471902"/>
            <a:ext cx="10686845" cy="2244765"/>
          </a:xfrm>
          <a:prstGeom prst="rect">
            <a:avLst/>
          </a:prstGeom>
          <a:noFill/>
        </p:spPr>
        <p:txBody>
          <a:bodyPr wrap="none" lIns="182854" tIns="146283" rIns="182854" bIns="146283" rtlCol="0" anchor="ctr">
            <a:spAutoFit/>
          </a:bodyPr>
          <a:lstStyle/>
          <a:p>
            <a:pPr algn="ctr" defTabSz="932563">
              <a:lnSpc>
                <a:spcPct val="90000"/>
              </a:lnSpc>
              <a:spcBef>
                <a:spcPts val="1199"/>
              </a:spcBef>
              <a:spcAft>
                <a:spcPts val="600"/>
              </a:spcAft>
            </a:pPr>
            <a:r>
              <a:rPr lang="en-US" sz="22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2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 defTabSz="932563">
              <a:lnSpc>
                <a:spcPct val="90000"/>
              </a:lnSpc>
              <a:spcBef>
                <a:spcPts val="1199"/>
              </a:spcBef>
              <a:spcAft>
                <a:spcPts val="600"/>
              </a:spcAft>
            </a:pPr>
            <a:r>
              <a:rPr lang="en-US" sz="22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2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 defTabSz="932563">
              <a:lnSpc>
                <a:spcPct val="90000"/>
              </a:lnSpc>
              <a:spcBef>
                <a:spcPts val="1199"/>
              </a:spcBef>
              <a:spcAft>
                <a:spcPts val="600"/>
              </a:spcAft>
            </a:pPr>
            <a:r>
              <a:rPr lang="en-US" sz="22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2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 defTabSz="932563">
              <a:lnSpc>
                <a:spcPct val="90000"/>
              </a:lnSpc>
              <a:spcBef>
                <a:spcPts val="1199"/>
              </a:spcBef>
              <a:spcAft>
                <a:spcPts val="600"/>
              </a:spcAft>
            </a:pPr>
            <a:r>
              <a:rPr lang="en-US" sz="22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76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2270177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4002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6151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3194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8637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00631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2854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477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129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36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88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561503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8831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1-Color w/Photo Block Titl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5" r="5840" b="16500"/>
          <a:stretch/>
        </p:blipFill>
        <p:spPr>
          <a:xfrm>
            <a:off x="6775288" y="-1"/>
            <a:ext cx="5661187" cy="6994527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81595" y="1130744"/>
            <a:ext cx="4013672" cy="946413"/>
          </a:xfrm>
          <a:prstGeom prst="rect">
            <a:avLst/>
          </a:prstGeom>
        </p:spPr>
        <p:txBody>
          <a:bodyPr/>
          <a:lstStyle>
            <a:lvl1pPr algn="l">
              <a:defRPr sz="4487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reeform 29"/>
          <p:cNvSpPr/>
          <p:nvPr userDrawn="1"/>
        </p:nvSpPr>
        <p:spPr bwMode="auto">
          <a:xfrm rot="10800000">
            <a:off x="0" y="-2"/>
            <a:ext cx="8346289" cy="6994527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2" tIns="149178" rIns="186472" bIns="1491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74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39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681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 rot="10800000" flipH="1" flipV="1">
            <a:off x="9327850" y="3"/>
            <a:ext cx="3108625" cy="6994526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3236" tIns="46618" rIns="93236" bIns="46618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4640" y="1042679"/>
            <a:ext cx="9556884" cy="574675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85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69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69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69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69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74321" y="292082"/>
            <a:ext cx="10296684" cy="789455"/>
          </a:xfrm>
          <a:prstGeom prst="rect">
            <a:avLst/>
          </a:prstGeom>
        </p:spPr>
        <p:txBody>
          <a:bodyPr/>
          <a:lstStyle>
            <a:lvl1pPr algn="l">
              <a:defRPr sz="448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32317"/>
            <a:fld id="{6052FC3A-E1BD-E54F-9A48-71EBDEF00552}" type="slidenum">
              <a:rPr lang="en-US" smtClean="0">
                <a:solidFill>
                  <a:srgbClr val="FFFFFF"/>
                </a:solidFill>
              </a:rPr>
              <a:pPr defTabSz="93231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29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2" y="1212849"/>
            <a:ext cx="5486399" cy="1985245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8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667" indent="0">
              <a:buNone/>
              <a:tabLst/>
              <a:defRPr sz="2000"/>
            </a:lvl3pPr>
            <a:lvl4pPr marL="460161" indent="0">
              <a:buNone/>
              <a:defRPr/>
            </a:lvl4pPr>
            <a:lvl5pPr marL="68548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1985245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8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667" indent="0">
              <a:buNone/>
              <a:tabLst/>
              <a:defRPr sz="2000"/>
            </a:lvl3pPr>
            <a:lvl4pPr marL="460161" indent="0">
              <a:buNone/>
              <a:defRPr/>
            </a:lvl4pPr>
            <a:lvl5pPr marL="68548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3117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=""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98344" y="4302474"/>
            <a:ext cx="1813378" cy="6403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/>
            <a:r>
              <a:rPr lang="en-US" sz="2040" dirty="0">
                <a:gradFill>
                  <a:gsLst>
                    <a:gs pos="80176">
                      <a:srgbClr val="FFFFFF"/>
                    </a:gs>
                    <a:gs pos="68282">
                      <a:srgbClr val="FFFFFF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defTabSz="932563"/>
            <a:r>
              <a:rPr lang="en-US" sz="2040" dirty="0">
                <a:gradFill>
                  <a:gsLst>
                    <a:gs pos="80176">
                      <a:srgbClr val="FFFFFF"/>
                    </a:gs>
                    <a:gs pos="68282">
                      <a:srgbClr val="FFFFFF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200347" y="597450"/>
            <a:ext cx="7236127" cy="6397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95915" y="2368773"/>
            <a:ext cx="3072588" cy="1554947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=""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440956" y="0"/>
            <a:ext cx="6995518" cy="6994525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=""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95914" y="597450"/>
            <a:ext cx="1393840" cy="298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98344" y="4303055"/>
            <a:ext cx="1813378" cy="6403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/>
            <a:r>
              <a:rPr lang="en-US" sz="2040" dirty="0">
                <a:gradFill>
                  <a:gsLst>
                    <a:gs pos="82234">
                      <a:srgbClr val="002050"/>
                    </a:gs>
                    <a:gs pos="68282">
                      <a:srgbClr val="002050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defTabSz="932563"/>
            <a:r>
              <a:rPr lang="en-US" sz="2040" dirty="0">
                <a:gradFill>
                  <a:gsLst>
                    <a:gs pos="82234">
                      <a:srgbClr val="002050"/>
                    </a:gs>
                    <a:gs pos="68282">
                      <a:srgbClr val="002050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=""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5914" y="2368773"/>
            <a:ext cx="3072589" cy="1554947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3039097"/>
            <a:ext cx="9327356" cy="56502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72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5915" y="4041282"/>
            <a:ext cx="9327356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4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77606" y="601344"/>
            <a:ext cx="3264575" cy="313932"/>
          </a:xfrm>
        </p:spPr>
        <p:txBody>
          <a:bodyPr lIns="0" tIns="0" rIns="0" bIns="0"/>
          <a:lstStyle>
            <a:lvl1pPr marL="0" indent="0" algn="r">
              <a:buNone/>
              <a:defRPr sz="2040">
                <a:latin typeface="+mn-lt"/>
              </a:defRPr>
            </a:lvl1pPr>
            <a:lvl2pPr marL="349724" indent="0">
              <a:buNone/>
              <a:defRPr sz="2040"/>
            </a:lvl2pPr>
            <a:lvl3pPr marL="582873" indent="0">
              <a:buNone/>
              <a:defRPr sz="2040"/>
            </a:lvl3pPr>
            <a:lvl4pPr marL="816022" indent="0">
              <a:buNone/>
              <a:defRPr sz="2040"/>
            </a:lvl4pPr>
            <a:lvl5pPr marL="1049171" indent="0">
              <a:buNone/>
              <a:defRPr sz="204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=""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159B70CA-162C-4108-ACA6-CEEA047F6AE6}"/>
              </a:ext>
            </a:extLst>
          </p:cNvPr>
          <p:cNvSpPr txBox="1"/>
          <p:nvPr userDrawn="1"/>
        </p:nvSpPr>
        <p:spPr bwMode="black">
          <a:xfrm>
            <a:off x="4594439" y="6697308"/>
            <a:ext cx="3247598" cy="1600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0" spc="153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164487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="" xmlns:a16="http://schemas.microsoft.com/office/drawing/2014/main" id="{4F9C77CE-6642-4EB3-964C-4757236312BC}"/>
              </a:ext>
            </a:extLst>
          </p:cNvPr>
          <p:cNvSpPr txBox="1"/>
          <p:nvPr userDrawn="1"/>
        </p:nvSpPr>
        <p:spPr bwMode="black">
          <a:xfrm>
            <a:off x="4594439" y="6697308"/>
            <a:ext cx="3247598" cy="1600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0" spc="153" dirty="0">
                <a:gradFill>
                  <a:gsLst>
                    <a:gs pos="0">
                      <a:srgbClr val="1A1A1A">
                        <a:alpha val="50000"/>
                      </a:srgbClr>
                    </a:gs>
                    <a:gs pos="86000">
                      <a:srgbClr val="1A1A1A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>
            <a:extLst>
              <a:ext uri="{FF2B5EF4-FFF2-40B4-BE49-F238E27FC236}">
                <a16:creationId xmlns="" xmlns:a16="http://schemas.microsoft.com/office/drawing/2014/main" id="{F799E92C-66C0-42AC-B537-87624873AE0F}"/>
              </a:ext>
            </a:extLst>
          </p:cNvPr>
          <p:cNvSpPr txBox="1"/>
          <p:nvPr userDrawn="1"/>
        </p:nvSpPr>
        <p:spPr bwMode="black">
          <a:xfrm>
            <a:off x="4594439" y="6697308"/>
            <a:ext cx="3247598" cy="1600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0" spc="153" dirty="0">
                <a:gradFill>
                  <a:gsLst>
                    <a:gs pos="0">
                      <a:srgbClr val="1A1A1A">
                        <a:alpha val="50000"/>
                      </a:srgbClr>
                    </a:gs>
                    <a:gs pos="86000">
                      <a:srgbClr val="1A1A1A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=""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8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="" xmlns:a16="http://schemas.microsoft.com/office/drawing/2014/main" id="{443FF8C8-7F5A-4421-9447-1B05BF103B20}"/>
              </a:ext>
            </a:extLst>
          </p:cNvPr>
          <p:cNvSpPr txBox="1"/>
          <p:nvPr userDrawn="1"/>
        </p:nvSpPr>
        <p:spPr bwMode="black">
          <a:xfrm>
            <a:off x="4594439" y="6697308"/>
            <a:ext cx="3247598" cy="1600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0" spc="153" dirty="0">
                <a:gradFill>
                  <a:gsLst>
                    <a:gs pos="0">
                      <a:srgbClr val="1A1A1A">
                        <a:alpha val="50000"/>
                      </a:srgbClr>
                    </a:gs>
                    <a:gs pos="86000">
                      <a:srgbClr val="1A1A1A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6097"/>
            <a:ext cx="5316593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=""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18045" y="1466097"/>
            <a:ext cx="5316593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="" xmlns:a16="http://schemas.microsoft.com/office/drawing/2014/main" id="{C7A7BB0F-782C-4D9F-9090-0EA61980C6A3}"/>
              </a:ext>
            </a:extLst>
          </p:cNvPr>
          <p:cNvSpPr txBox="1"/>
          <p:nvPr userDrawn="1"/>
        </p:nvSpPr>
        <p:spPr bwMode="black">
          <a:xfrm>
            <a:off x="4594439" y="6697308"/>
            <a:ext cx="3247598" cy="1600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0" spc="153" dirty="0">
                <a:gradFill>
                  <a:gsLst>
                    <a:gs pos="0">
                      <a:srgbClr val="1A1A1A">
                        <a:alpha val="50000"/>
                      </a:srgbClr>
                    </a:gs>
                    <a:gs pos="86000">
                      <a:srgbClr val="1A1A1A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="" xmlns:a16="http://schemas.microsoft.com/office/drawing/2014/main" id="{19AF4754-F11E-4E8F-BBFA-9E489F861B0D}"/>
              </a:ext>
            </a:extLst>
          </p:cNvPr>
          <p:cNvSpPr txBox="1"/>
          <p:nvPr userDrawn="1"/>
        </p:nvSpPr>
        <p:spPr bwMode="black">
          <a:xfrm>
            <a:off x="4594439" y="6697308"/>
            <a:ext cx="3247598" cy="1600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0" spc="153" dirty="0">
                <a:gradFill>
                  <a:gsLst>
                    <a:gs pos="0">
                      <a:srgbClr val="1A1A1A">
                        <a:alpha val="50000"/>
                      </a:srgbClr>
                    </a:gs>
                    <a:gs pos="86000">
                      <a:srgbClr val="1A1A1A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>
            <a:extLst>
              <a:ext uri="{FF2B5EF4-FFF2-40B4-BE49-F238E27FC236}">
                <a16:creationId xmlns="" xmlns:a16="http://schemas.microsoft.com/office/drawing/2014/main" id="{A4A6C387-0A1F-4F01-A189-777EA61C60EC}"/>
              </a:ext>
            </a:extLst>
          </p:cNvPr>
          <p:cNvSpPr txBox="1"/>
          <p:nvPr userDrawn="1"/>
        </p:nvSpPr>
        <p:spPr bwMode="black">
          <a:xfrm>
            <a:off x="4594439" y="6697308"/>
            <a:ext cx="3247598" cy="1600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0" spc="153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Box 7">
            <a:extLst>
              <a:ext uri="{FF2B5EF4-FFF2-40B4-BE49-F238E27FC236}">
                <a16:creationId xmlns="" xmlns:a16="http://schemas.microsoft.com/office/drawing/2014/main" id="{2616517D-D5CD-4ABF-BB07-27B705B1ED45}"/>
              </a:ext>
            </a:extLst>
          </p:cNvPr>
          <p:cNvSpPr txBox="1"/>
          <p:nvPr userDrawn="1"/>
        </p:nvSpPr>
        <p:spPr bwMode="black">
          <a:xfrm>
            <a:off x="4594439" y="6697308"/>
            <a:ext cx="3247598" cy="1600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0" spc="153" dirty="0">
                <a:gradFill>
                  <a:gsLst>
                    <a:gs pos="0">
                      <a:srgbClr val="1A1A1A">
                        <a:alpha val="50000"/>
                      </a:srgbClr>
                    </a:gs>
                    <a:gs pos="86000">
                      <a:srgbClr val="1A1A1A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15" y="466302"/>
            <a:ext cx="5618874" cy="379824"/>
          </a:xfrm>
        </p:spPr>
        <p:txBody>
          <a:bodyPr tIns="64008"/>
          <a:lstStyle>
            <a:lvl1pPr>
              <a:defRPr sz="204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>
            <a:extLst>
              <a:ext uri="{FF2B5EF4-FFF2-40B4-BE49-F238E27FC236}">
                <a16:creationId xmlns="" xmlns:a16="http://schemas.microsoft.com/office/drawing/2014/main" id="{0FA53395-9C25-4CB2-B341-C4A926CEFC07}"/>
              </a:ext>
            </a:extLst>
          </p:cNvPr>
          <p:cNvSpPr txBox="1"/>
          <p:nvPr userDrawn="1"/>
        </p:nvSpPr>
        <p:spPr bwMode="black">
          <a:xfrm>
            <a:off x="4594439" y="6697308"/>
            <a:ext cx="3247598" cy="1600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0" spc="153" dirty="0">
                <a:gradFill>
                  <a:gsLst>
                    <a:gs pos="0">
                      <a:srgbClr val="1A1A1A">
                        <a:alpha val="50000"/>
                      </a:srgbClr>
                    </a:gs>
                    <a:gs pos="86000">
                      <a:srgbClr val="1A1A1A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2065976"/>
            <a:ext cx="4245437" cy="1130053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72" b="0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5" y="3605925"/>
            <a:ext cx="4245890" cy="313904"/>
          </a:xfrm>
        </p:spPr>
        <p:txBody>
          <a:bodyPr/>
          <a:lstStyle>
            <a:lvl1pPr marL="0" indent="0">
              <a:buNone/>
              <a:defRPr sz="2040">
                <a:latin typeface="+mn-lt"/>
              </a:defRPr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=""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="" xmlns:a16="http://schemas.microsoft.com/office/drawing/2014/main" id="{E89C1FB2-6B75-46E5-9AA1-5BE3945FCA2E}"/>
              </a:ext>
            </a:extLst>
          </p:cNvPr>
          <p:cNvSpPr txBox="1"/>
          <p:nvPr userDrawn="1"/>
        </p:nvSpPr>
        <p:spPr bwMode="black">
          <a:xfrm>
            <a:off x="1094834" y="6697308"/>
            <a:ext cx="3247598" cy="1600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0" spc="153" dirty="0">
                <a:gradFill>
                  <a:gsLst>
                    <a:gs pos="0">
                      <a:srgbClr val="1A1A1A">
                        <a:alpha val="50000"/>
                      </a:srgbClr>
                    </a:gs>
                    <a:gs pos="86000">
                      <a:srgbClr val="1A1A1A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37" y="2932236"/>
            <a:ext cx="4245437" cy="1130053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72" b="0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=""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="" xmlns:a16="http://schemas.microsoft.com/office/drawing/2014/main" id="{FE5F5BCB-2E29-4CD6-911A-DE5C1CED1D5F}"/>
              </a:ext>
            </a:extLst>
          </p:cNvPr>
          <p:cNvSpPr txBox="1"/>
          <p:nvPr userDrawn="1"/>
        </p:nvSpPr>
        <p:spPr bwMode="black">
          <a:xfrm>
            <a:off x="1094834" y="6697308"/>
            <a:ext cx="3247598" cy="1600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0" spc="153" dirty="0">
                <a:gradFill>
                  <a:gsLst>
                    <a:gs pos="0">
                      <a:srgbClr val="1A1A1A">
                        <a:alpha val="50000"/>
                      </a:srgbClr>
                    </a:gs>
                    <a:gs pos="86000">
                      <a:srgbClr val="1A1A1A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4" y="3040994"/>
            <a:ext cx="4243947" cy="878930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56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=""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="" xmlns:a16="http://schemas.microsoft.com/office/drawing/2014/main" id="{CE4895D9-8662-4A4F-98D4-0B8BC8B959B8}"/>
              </a:ext>
            </a:extLst>
          </p:cNvPr>
          <p:cNvSpPr txBox="1"/>
          <p:nvPr userDrawn="1"/>
        </p:nvSpPr>
        <p:spPr bwMode="black">
          <a:xfrm>
            <a:off x="1094834" y="6697308"/>
            <a:ext cx="3247598" cy="1600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0" spc="153" dirty="0">
                <a:gradFill>
                  <a:gsLst>
                    <a:gs pos="0">
                      <a:srgbClr val="1A1A1A">
                        <a:alpha val="50000"/>
                      </a:srgbClr>
                    </a:gs>
                    <a:gs pos="86000">
                      <a:srgbClr val="1A1A1A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6249329" cy="50852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8"/>
            <a:ext cx="6249329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200347" y="597450"/>
            <a:ext cx="7236127" cy="6397074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="" xmlns:a16="http://schemas.microsoft.com/office/drawing/2014/main" id="{64E1D9FA-9E2F-48CB-9D5D-F452A17FA04F}"/>
              </a:ext>
            </a:extLst>
          </p:cNvPr>
          <p:cNvSpPr txBox="1"/>
          <p:nvPr userDrawn="1"/>
        </p:nvSpPr>
        <p:spPr bwMode="black">
          <a:xfrm>
            <a:off x="4594439" y="6697308"/>
            <a:ext cx="3247598" cy="1600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0" spc="153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6249329" cy="508524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200347" y="597450"/>
            <a:ext cx="7236127" cy="639707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="" xmlns:a16="http://schemas.microsoft.com/office/drawing/2014/main" id="{E2C2C8D7-61A8-4984-AFD4-35DE8D9F804B}"/>
              </a:ext>
            </a:extLst>
          </p:cNvPr>
          <p:cNvSpPr txBox="1"/>
          <p:nvPr userDrawn="1"/>
        </p:nvSpPr>
        <p:spPr bwMode="black">
          <a:xfrm>
            <a:off x="4594439" y="6697308"/>
            <a:ext cx="3247598" cy="1600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0" spc="153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4701" cy="508524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="" xmlns:a16="http://schemas.microsoft.com/office/drawing/2014/main" id="{06A51A04-EF84-4B1B-9E21-8F15035DF979}"/>
              </a:ext>
            </a:extLst>
          </p:cNvPr>
          <p:cNvSpPr txBox="1"/>
          <p:nvPr userDrawn="1"/>
        </p:nvSpPr>
        <p:spPr bwMode="black">
          <a:xfrm>
            <a:off x="4594439" y="6697308"/>
            <a:ext cx="3247598" cy="1600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0" spc="153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37656" cy="508524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="" xmlns:a16="http://schemas.microsoft.com/office/drawing/2014/main" id="{5951E567-86DB-49D9-87EB-08DE2B1BC6D1}"/>
              </a:ext>
            </a:extLst>
          </p:cNvPr>
          <p:cNvSpPr txBox="1"/>
          <p:nvPr userDrawn="1"/>
        </p:nvSpPr>
        <p:spPr bwMode="black">
          <a:xfrm>
            <a:off x="4594439" y="6697308"/>
            <a:ext cx="3247598" cy="1600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0" spc="153" dirty="0">
                <a:gradFill>
                  <a:gsLst>
                    <a:gs pos="0">
                      <a:srgbClr val="1A1A1A">
                        <a:alpha val="50000"/>
                      </a:srgbClr>
                    </a:gs>
                    <a:gs pos="86000">
                      <a:srgbClr val="1A1A1A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="" xmlns:a16="http://schemas.microsoft.com/office/drawing/2014/main" id="{2EF3E351-722F-45A0-BD85-698E055B98F1}"/>
              </a:ext>
            </a:extLst>
          </p:cNvPr>
          <p:cNvSpPr txBox="1"/>
          <p:nvPr userDrawn="1"/>
        </p:nvSpPr>
        <p:spPr bwMode="black">
          <a:xfrm>
            <a:off x="4594439" y="6697308"/>
            <a:ext cx="3247598" cy="1600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0" spc="153" dirty="0">
                <a:gradFill>
                  <a:gsLst>
                    <a:gs pos="0">
                      <a:srgbClr val="1A1A1A">
                        <a:alpha val="50000"/>
                      </a:srgbClr>
                    </a:gs>
                    <a:gs pos="86000">
                      <a:srgbClr val="1A1A1A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="" xmlns:a16="http://schemas.microsoft.com/office/drawing/2014/main" id="{2C852AFA-BC02-44DE-94C3-845604AD057E}"/>
              </a:ext>
            </a:extLst>
          </p:cNvPr>
          <p:cNvSpPr txBox="1"/>
          <p:nvPr userDrawn="1"/>
        </p:nvSpPr>
        <p:spPr bwMode="black">
          <a:xfrm>
            <a:off x="4594439" y="6697308"/>
            <a:ext cx="3247598" cy="1600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0" spc="153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95914" y="4244907"/>
            <a:ext cx="11243610" cy="2160180"/>
          </a:xfrm>
          <a:prstGeom prst="rect">
            <a:avLst/>
          </a:prstGeom>
          <a:noFill/>
        </p:spPr>
        <p:txBody>
          <a:bodyPr wrap="square" lIns="186521" tIns="149217" rIns="186521" bIns="149217" rtlCol="0" anchor="ctr">
            <a:spAutoFit/>
          </a:bodyPr>
          <a:lstStyle/>
          <a:p>
            <a:pPr algn="ctr" defTabSz="932563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4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 defTabSz="932563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04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 defTabSz="932563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04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 defTabSz="932563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751185" y="1826348"/>
            <a:ext cx="1635020" cy="1634787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7551" rIns="0" bIns="47551" numCol="1" rtlCol="0" anchor="ctr" anchorCtr="0" compatLnSpc="1">
            <a:prstTxWarp prst="textNoShape">
              <a:avLst/>
            </a:prstTxWarp>
          </a:bodyPr>
          <a:lstStyle/>
          <a:p>
            <a:pPr algn="ctr" defTabSz="9506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=""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424708" y="1826348"/>
            <a:ext cx="1635020" cy="1634787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7551" rIns="0" bIns="47551" numCol="1" rtlCol="0" anchor="ctr" anchorCtr="0" compatLnSpc="1">
            <a:prstTxWarp prst="textNoShape">
              <a:avLst/>
            </a:prstTxWarp>
          </a:bodyPr>
          <a:lstStyle/>
          <a:p>
            <a:pPr algn="ctr" defTabSz="950663" fontAlgn="base">
              <a:spcBef>
                <a:spcPct val="0"/>
              </a:spcBef>
              <a:spcAft>
                <a:spcPct val="0"/>
              </a:spcAft>
            </a:pPr>
            <a:endParaRPr lang="en-US" sz="204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=""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6019823" y="2221804"/>
            <a:ext cx="444788" cy="843875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=""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=""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=""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63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08" name="Rectangle 29">
              <a:extLst>
                <a:ext uri="{FF2B5EF4-FFF2-40B4-BE49-F238E27FC236}">
                  <a16:creationId xmlns=""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=""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=""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=""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=""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=""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=""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63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15" name="Rectangle 36">
              <a:extLst>
                <a:ext uri="{FF2B5EF4-FFF2-40B4-BE49-F238E27FC236}">
                  <a16:creationId xmlns=""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63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16" name="Rectangle 37">
              <a:extLst>
                <a:ext uri="{FF2B5EF4-FFF2-40B4-BE49-F238E27FC236}">
                  <a16:creationId xmlns=""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63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17" name="Rectangle 38">
              <a:extLst>
                <a:ext uri="{FF2B5EF4-FFF2-40B4-BE49-F238E27FC236}">
                  <a16:creationId xmlns=""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18" name="Rectangle 39">
              <a:extLst>
                <a:ext uri="{FF2B5EF4-FFF2-40B4-BE49-F238E27FC236}">
                  <a16:creationId xmlns=""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19" name="Rectangle 40">
              <a:extLst>
                <a:ext uri="{FF2B5EF4-FFF2-40B4-BE49-F238E27FC236}">
                  <a16:creationId xmlns=""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20" name="Rectangle 41">
              <a:extLst>
                <a:ext uri="{FF2B5EF4-FFF2-40B4-BE49-F238E27FC236}">
                  <a16:creationId xmlns=""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=""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=""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63"/>
              <a:endParaRPr 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=""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8050273" y="1826348"/>
            <a:ext cx="1635020" cy="1634787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7551" rIns="0" bIns="47551" numCol="1" rtlCol="0" anchor="ctr" anchorCtr="0" compatLnSpc="1">
            <a:prstTxWarp prst="textNoShape">
              <a:avLst/>
            </a:prstTxWarp>
          </a:bodyPr>
          <a:lstStyle/>
          <a:p>
            <a:pPr algn="ctr" defTabSz="950663" fontAlgn="base">
              <a:spcBef>
                <a:spcPct val="0"/>
              </a:spcBef>
              <a:spcAft>
                <a:spcPct val="0"/>
              </a:spcAft>
            </a:pPr>
            <a:endParaRPr lang="en-US" sz="204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=""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281096" y="2332367"/>
            <a:ext cx="1173375" cy="622749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=""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=""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31" name="Freeform 49">
              <a:extLst>
                <a:ext uri="{FF2B5EF4-FFF2-40B4-BE49-F238E27FC236}">
                  <a16:creationId xmlns=""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63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32" name="Rectangle 50">
              <a:extLst>
                <a:ext uri="{FF2B5EF4-FFF2-40B4-BE49-F238E27FC236}">
                  <a16:creationId xmlns=""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63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33" name="Rectangle 51">
              <a:extLst>
                <a:ext uri="{FF2B5EF4-FFF2-40B4-BE49-F238E27FC236}">
                  <a16:creationId xmlns=""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63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34" name="Rectangle 52">
              <a:extLst>
                <a:ext uri="{FF2B5EF4-FFF2-40B4-BE49-F238E27FC236}">
                  <a16:creationId xmlns=""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63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35" name="Rectangle 53">
              <a:extLst>
                <a:ext uri="{FF2B5EF4-FFF2-40B4-BE49-F238E27FC236}">
                  <a16:creationId xmlns=""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63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36" name="Rectangle 54">
              <a:extLst>
                <a:ext uri="{FF2B5EF4-FFF2-40B4-BE49-F238E27FC236}">
                  <a16:creationId xmlns=""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63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37" name="Rectangle 55">
              <a:extLst>
                <a:ext uri="{FF2B5EF4-FFF2-40B4-BE49-F238E27FC236}">
                  <a16:creationId xmlns=""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63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38" name="Rectangle 56">
              <a:extLst>
                <a:ext uri="{FF2B5EF4-FFF2-40B4-BE49-F238E27FC236}">
                  <a16:creationId xmlns=""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63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39" name="Rectangle 57">
              <a:extLst>
                <a:ext uri="{FF2B5EF4-FFF2-40B4-BE49-F238E27FC236}">
                  <a16:creationId xmlns=""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=""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=""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=""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=""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=""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=""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=""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/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=""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/>
              <a:endParaRPr lang="en-US" sz="1836" kern="0">
                <a:solidFill>
                  <a:srgbClr val="1A1A1A"/>
                </a:solidFill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=""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716299" y="2887412"/>
            <a:ext cx="729576" cy="729468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=""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397656" y="2887412"/>
            <a:ext cx="729576" cy="729468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=""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9003621" y="2887412"/>
            <a:ext cx="729576" cy="729468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95087" y="2343998"/>
            <a:ext cx="732605" cy="555390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>
                <a:defRPr/>
              </a:pPr>
              <a:endParaRPr lang="en-US" sz="1836" kern="0" dirty="0">
                <a:solidFill>
                  <a:srgbClr val="1A1A1A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>
                <a:defRPr/>
              </a:pPr>
              <a:endParaRPr lang="en-US" sz="1836" kern="0" dirty="0">
                <a:solidFill>
                  <a:srgbClr val="1A1A1A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>
                <a:defRPr/>
              </a:pPr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>
                <a:defRPr/>
              </a:pPr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>
                <a:defRPr/>
              </a:pPr>
              <a:endParaRPr lang="en-US" sz="1836" kern="0" dirty="0">
                <a:solidFill>
                  <a:srgbClr val="1A1A1A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>
                <a:defRPr/>
              </a:pPr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>
                <a:defRPr/>
              </a:pPr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>
                <a:defRPr/>
              </a:pPr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>
                <a:defRPr/>
              </a:pPr>
              <a:endParaRPr lang="en-US" sz="1836" kern="0" dirty="0">
                <a:solidFill>
                  <a:srgbClr val="1A1A1A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>
                <a:defRPr/>
              </a:pPr>
              <a:endParaRPr lang="en-US" sz="1836" kern="0" dirty="0">
                <a:solidFill>
                  <a:srgbClr val="1A1A1A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>
                <a:defRPr/>
              </a:pPr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>
                <a:defRPr/>
              </a:pPr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>
                <a:defRPr/>
              </a:pPr>
              <a:endParaRPr lang="en-US" sz="1836" kern="0" dirty="0">
                <a:solidFill>
                  <a:srgbClr val="1A1A1A"/>
                </a:solidFill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>
                <a:defRPr/>
              </a:pPr>
              <a:endParaRPr lang="en-US" sz="1836" kern="0">
                <a:solidFill>
                  <a:srgbClr val="1A1A1A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597">
                <a:defRPr/>
              </a:pPr>
              <a:endParaRPr lang="en-US" sz="1836" kern="0">
                <a:solidFill>
                  <a:srgbClr val="1A1A1A"/>
                </a:solidFill>
              </a:endParaRPr>
            </a:p>
          </p:txBody>
        </p:sp>
      </p:grp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059" y="1465289"/>
            <a:ext cx="11239464" cy="1946203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53449" indent="0">
              <a:buNone/>
              <a:defRPr sz="244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41" indent="0">
              <a:buNone/>
              <a:defRPr sz="204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30773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71912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95914" y="6281748"/>
            <a:ext cx="4572000" cy="11209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50843" eaLnBrk="0" hangingPunct="0"/>
            <a:r>
              <a:rPr lang="en-US" sz="71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=""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914" y="1465289"/>
            <a:ext cx="11239789" cy="2260106"/>
          </a:xfrm>
        </p:spPr>
        <p:txBody>
          <a:bodyPr>
            <a:spAutoFit/>
          </a:bodyPr>
          <a:lstStyle>
            <a:lvl1pPr>
              <a:defRPr sz="3672">
                <a:latin typeface="+mn-lt"/>
              </a:defRPr>
            </a:lvl1pPr>
            <a:lvl2pPr>
              <a:defRPr sz="2856">
                <a:latin typeface="+mn-lt"/>
              </a:defRPr>
            </a:lvl2pPr>
            <a:lvl3pPr>
              <a:defRPr sz="2448">
                <a:latin typeface="+mn-lt"/>
              </a:defRPr>
            </a:lvl3pPr>
            <a:lvl4pPr>
              <a:defRPr sz="2040">
                <a:latin typeface="+mn-lt"/>
              </a:defRPr>
            </a:lvl4pPr>
            <a:lvl5pPr>
              <a:defRPr sz="1836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39"/>
            <a:ext cx="12436476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4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740594" y="6683657"/>
            <a:ext cx="1697051" cy="3108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816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=""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9" y="466302"/>
            <a:ext cx="11503738" cy="6476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88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=""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66368" y="1072494"/>
            <a:ext cx="11503739" cy="376706"/>
          </a:xfrm>
        </p:spPr>
        <p:txBody>
          <a:bodyPr/>
          <a:lstStyle>
            <a:lvl1pPr marL="0" indent="0" algn="l">
              <a:buNone/>
              <a:defRPr sz="2448" b="1" i="0" spc="-61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 defTabSz="932563">
              <a:defRPr/>
            </a:pPr>
            <a:fld id="{529AFA16-AEC4-7D4A-82F3-BDAE8E49079E}" type="slidenum">
              <a:rPr lang="en-US" smtClean="0">
                <a:solidFill>
                  <a:srgbClr val="1A1A1A"/>
                </a:solidFill>
              </a:rPr>
              <a:pPr defTabSz="932563">
                <a:defRPr/>
              </a:pPr>
              <a:t>‹#›</a:t>
            </a:fld>
            <a:endParaRPr lang="en-US">
              <a:solidFill>
                <a:srgbClr val="1A1A1A"/>
              </a:solidFill>
            </a:endParaRPr>
          </a:p>
        </p:txBody>
      </p:sp>
      <p:sp>
        <p:nvSpPr>
          <p:cNvPr id="7" name="Footer Placeholder 6" hidden="1">
            <a:extLst>
              <a:ext uri="{FF2B5EF4-FFF2-40B4-BE49-F238E27FC236}">
                <a16:creationId xmlns="" xmlns:a16="http://schemas.microsoft.com/office/drawing/2014/main" id="{288157B8-476F-EA4F-A047-5A8BD09DED6D}"/>
              </a:ext>
            </a:extLst>
          </p:cNvPr>
          <p:cNvSpPr txBox="1">
            <a:spLocks/>
          </p:cNvSpPr>
          <p:nvPr userDrawn="1"/>
        </p:nvSpPr>
        <p:spPr>
          <a:xfrm>
            <a:off x="10740594" y="6683657"/>
            <a:ext cx="1697051" cy="3108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816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="" xmlns:a16="http://schemas.microsoft.com/office/drawing/2014/main" id="{9113A430-F6A1-4E86-9240-781A33179C7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6369" y="1904066"/>
            <a:ext cx="11503738" cy="46039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/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4" y="3040994"/>
            <a:ext cx="4243947" cy="878930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56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=""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Edi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5812" y="2678502"/>
            <a:ext cx="5822284" cy="1058078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5399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1374" y="1877852"/>
            <a:ext cx="6400800" cy="1042416"/>
          </a:xfrm>
        </p:spPr>
        <p:txBody>
          <a:bodyPr lIns="182880" tIns="146304" rIns="182880" bIns="146304"/>
          <a:lstStyle>
            <a:lvl1pPr marL="0" indent="0">
              <a:buNone/>
              <a:defRPr sz="5399"/>
            </a:lvl1pPr>
          </a:lstStyle>
          <a:p>
            <a:pPr lvl="0"/>
            <a:r>
              <a:rPr lang="en-US" dirty="0"/>
              <a:t>&lt;theme word here&gt;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=""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41374" y="4281700"/>
            <a:ext cx="6400800" cy="1043363"/>
          </a:xfrm>
        </p:spPr>
        <p:txBody>
          <a:bodyPr lIns="182880" tIns="146304" rIns="182880" bIns="146304"/>
          <a:lstStyle>
            <a:lvl1pPr marL="0" indent="0">
              <a:buNone/>
              <a:defRPr sz="5399"/>
            </a:lvl1pPr>
          </a:lstStyle>
          <a:p>
            <a:pPr lvl="0"/>
            <a:r>
              <a:rPr lang="en-US" dirty="0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06148" y="3480101"/>
            <a:ext cx="5774938" cy="1058078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r" defTabSz="932563">
              <a:lnSpc>
                <a:spcPct val="90000"/>
              </a:lnSpc>
              <a:spcAft>
                <a:spcPts val="600"/>
              </a:spcAft>
            </a:pPr>
            <a:r>
              <a:rPr lang="en-US" sz="5399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1374" y="3480101"/>
            <a:ext cx="6400800" cy="1043363"/>
          </a:xfrm>
        </p:spPr>
        <p:txBody>
          <a:bodyPr lIns="182880" tIns="146304" rIns="182880" bIns="146304"/>
          <a:lstStyle>
            <a:lvl1pPr marL="0" indent="0">
              <a:buNone/>
              <a:defRPr sz="5399"/>
            </a:lvl1pPr>
          </a:lstStyle>
          <a:p>
            <a:pPr lvl="0"/>
            <a:r>
              <a:rPr lang="en-US" dirty="0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5741374" y="2678502"/>
            <a:ext cx="5601801" cy="1058078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5399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keep transforming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8D9541E-22DB-4D52-8181-A1AA5720B347}"/>
              </a:ext>
            </a:extLst>
          </p:cNvPr>
          <p:cNvSpPr txBox="1"/>
          <p:nvPr userDrawn="1"/>
        </p:nvSpPr>
        <p:spPr>
          <a:xfrm>
            <a:off x="206148" y="1076253"/>
            <a:ext cx="5774938" cy="1058078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r" defTabSz="932563">
              <a:lnSpc>
                <a:spcPct val="90000"/>
              </a:lnSpc>
              <a:spcAft>
                <a:spcPts val="600"/>
              </a:spcAft>
            </a:pPr>
            <a:r>
              <a:rPr lang="en-US" sz="5399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="" xmlns:a16="http://schemas.microsoft.com/office/drawing/2014/main" id="{15DD86FF-CF8D-4D5A-97BA-7526A8303C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1374" y="1076253"/>
            <a:ext cx="6400800" cy="1043363"/>
          </a:xfrm>
        </p:spPr>
        <p:txBody>
          <a:bodyPr lIns="182880" tIns="146304" rIns="182880" bIns="146304"/>
          <a:lstStyle>
            <a:lvl1pPr marL="0" indent="0">
              <a:buNone/>
              <a:defRPr sz="5399"/>
            </a:lvl1pPr>
          </a:lstStyle>
          <a:p>
            <a:pPr lvl="0"/>
            <a:r>
              <a:rPr lang="en-US" dirty="0"/>
              <a:t>&lt;theme word here&gt;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931529-E991-4DB3-B887-1383B877392A}"/>
              </a:ext>
            </a:extLst>
          </p:cNvPr>
          <p:cNvSpPr txBox="1"/>
          <p:nvPr userDrawn="1"/>
        </p:nvSpPr>
        <p:spPr>
          <a:xfrm>
            <a:off x="206148" y="1876904"/>
            <a:ext cx="5774938" cy="1058078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r" defTabSz="932563">
              <a:lnSpc>
                <a:spcPct val="90000"/>
              </a:lnSpc>
              <a:spcAft>
                <a:spcPts val="600"/>
              </a:spcAft>
            </a:pPr>
            <a:r>
              <a:rPr lang="en-US" sz="5399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C6B98947-DEBB-40AF-8C56-C6A65155B05A}"/>
              </a:ext>
            </a:extLst>
          </p:cNvPr>
          <p:cNvSpPr txBox="1"/>
          <p:nvPr userDrawn="1"/>
        </p:nvSpPr>
        <p:spPr>
          <a:xfrm>
            <a:off x="206148" y="4281700"/>
            <a:ext cx="5774938" cy="1058078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r" defTabSz="932563">
              <a:lnSpc>
                <a:spcPct val="90000"/>
              </a:lnSpc>
              <a:spcAft>
                <a:spcPts val="600"/>
              </a:spcAft>
            </a:pPr>
            <a:r>
              <a:rPr lang="en-US" sz="5399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401AB3B0-9D9C-4DCF-AD0D-97258F1220DE}"/>
              </a:ext>
            </a:extLst>
          </p:cNvPr>
          <p:cNvGrpSpPr/>
          <p:nvPr userDrawn="1"/>
        </p:nvGrpSpPr>
        <p:grpSpPr>
          <a:xfrm>
            <a:off x="7490064" y="6118886"/>
            <a:ext cx="4757622" cy="640363"/>
            <a:chOff x="274638" y="4554931"/>
            <a:chExt cx="4757622" cy="640363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A51D9E96-E652-43D7-AD1D-25CF06E38D9D}"/>
                </a:ext>
              </a:extLst>
            </p:cNvPr>
            <p:cNvSpPr txBox="1"/>
            <p:nvPr userDrawn="1"/>
          </p:nvSpPr>
          <p:spPr>
            <a:xfrm>
              <a:off x="274638" y="4554931"/>
              <a:ext cx="4757622" cy="6403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Seattle, WA	Jan 29–Feb 2, 2018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E10FA7F9-9C23-492E-BC3D-96F67220A1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59398" y="4685985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Gener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7490064" y="6118886"/>
            <a:ext cx="4757622" cy="640363"/>
            <a:chOff x="274638" y="4554931"/>
            <a:chExt cx="4757622" cy="640363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4757622" cy="6403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Seattle, WA	Jan 29–Feb 2, 2018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2159398" y="4685985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5812" y="2678502"/>
            <a:ext cx="11214997" cy="1058078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5399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 keep transforming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5026090" y="3480101"/>
            <a:ext cx="5774938" cy="1058078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5399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grow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5026090" y="4281700"/>
            <a:ext cx="5774938" cy="1058078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5399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succeed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5026090" y="1876904"/>
            <a:ext cx="2603139" cy="1058078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5399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A75F147-F187-406F-B1C7-8708AB3B7EBF}"/>
              </a:ext>
            </a:extLst>
          </p:cNvPr>
          <p:cNvSpPr txBox="1"/>
          <p:nvPr userDrawn="1"/>
        </p:nvSpPr>
        <p:spPr>
          <a:xfrm>
            <a:off x="5026089" y="1076253"/>
            <a:ext cx="2996228" cy="1058078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5399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dream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5"/>
            <a:ext cx="3657600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16467"/>
            <a:ext cx="3657600" cy="578303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/>
          <p:cNvSpPr txBox="1"/>
          <p:nvPr userDrawn="1"/>
        </p:nvSpPr>
        <p:spPr bwMode="black">
          <a:xfrm>
            <a:off x="4563469" y="6696086"/>
            <a:ext cx="3309537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7" cy="23117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black">
          <a:xfrm>
            <a:off x="4563469" y="6696086"/>
            <a:ext cx="3309537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39" indent="0">
              <a:buFont typeface="Wingdings" panose="05000000000000000000" pitchFamily="2" charset="2"/>
              <a:buNone/>
              <a:defRPr sz="2400" b="0"/>
            </a:lvl2pPr>
            <a:lvl3pPr marL="450763" indent="0">
              <a:buFont typeface="Wingdings" panose="05000000000000000000" pitchFamily="2" charset="2"/>
              <a:buNone/>
              <a:tabLst/>
              <a:defRPr sz="2200" b="0"/>
            </a:lvl3pPr>
            <a:lvl4pPr marL="652336" indent="0">
              <a:buFont typeface="Wingdings" panose="05000000000000000000" pitchFamily="2" charset="2"/>
              <a:buNone/>
              <a:defRPr sz="2200" b="0"/>
            </a:lvl4pPr>
            <a:lvl5pPr marL="853911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8"/>
            <a:ext cx="5486399" cy="251122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39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763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336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3911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251" marR="0" lvl="0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251" marR="0" lvl="1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251" marR="0" lvl="2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251" marR="0" lvl="3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251" marR="0" lvl="4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black">
          <a:xfrm>
            <a:off x="4563469" y="6696086"/>
            <a:ext cx="3309537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4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2200" b="0"/>
            </a:lvl3pPr>
            <a:lvl4pPr marL="828516" indent="-176180">
              <a:buFont typeface="Wingdings" panose="05000000000000000000" pitchFamily="2" charset="2"/>
              <a:buChar char=""/>
              <a:defRPr sz="2200" b="0"/>
            </a:lvl4pPr>
            <a:lvl5pPr marL="1023741" indent="-169831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8"/>
            <a:ext cx="5486399" cy="251122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373" indent="-342834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597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170" indent="-342834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746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30" marR="0" lvl="0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30" marR="0" lvl="1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30" marR="0" lvl="2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30" marR="0" lvl="3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30" marR="0" lvl="4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black">
          <a:xfrm>
            <a:off x="4563469" y="6696086"/>
            <a:ext cx="3309537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black">
          <a:xfrm>
            <a:off x="4563469" y="6696086"/>
            <a:ext cx="3309537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black">
          <a:xfrm>
            <a:off x="4563469" y="6696086"/>
            <a:ext cx="3309537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black">
          <a:xfrm>
            <a:off x="4563469" y="6696086"/>
            <a:ext cx="3309537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black">
          <a:xfrm>
            <a:off x="4563469" y="6696086"/>
            <a:ext cx="3309537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black">
          <a:xfrm>
            <a:off x="4563469" y="6696086"/>
            <a:ext cx="3309537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7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black">
          <a:xfrm>
            <a:off x="4563469" y="6696086"/>
            <a:ext cx="3309537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black">
          <a:xfrm>
            <a:off x="4563469" y="6696086"/>
            <a:ext cx="3309537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41241" y="2336981"/>
            <a:ext cx="10455313" cy="10297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1764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1764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1764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874815" y="4471902"/>
            <a:ext cx="10686845" cy="2244765"/>
          </a:xfrm>
          <a:prstGeom prst="rect">
            <a:avLst/>
          </a:prstGeom>
          <a:noFill/>
        </p:spPr>
        <p:txBody>
          <a:bodyPr wrap="none" lIns="182854" tIns="146283" rIns="182854" bIns="146283" rtlCol="0" anchor="ctr">
            <a:spAutoFit/>
          </a:bodyPr>
          <a:lstStyle/>
          <a:p>
            <a:pPr algn="ctr" defTabSz="932563">
              <a:lnSpc>
                <a:spcPct val="90000"/>
              </a:lnSpc>
              <a:spcBef>
                <a:spcPts val="1199"/>
              </a:spcBef>
              <a:spcAft>
                <a:spcPts val="600"/>
              </a:spcAft>
            </a:pPr>
            <a:r>
              <a:rPr lang="en-US" sz="22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2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 defTabSz="932563">
              <a:lnSpc>
                <a:spcPct val="90000"/>
              </a:lnSpc>
              <a:spcBef>
                <a:spcPts val="1199"/>
              </a:spcBef>
              <a:spcAft>
                <a:spcPts val="600"/>
              </a:spcAft>
            </a:pPr>
            <a:r>
              <a:rPr lang="en-US" sz="22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2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 defTabSz="932563">
              <a:lnSpc>
                <a:spcPct val="90000"/>
              </a:lnSpc>
              <a:spcBef>
                <a:spcPts val="1199"/>
              </a:spcBef>
              <a:spcAft>
                <a:spcPts val="600"/>
              </a:spcAft>
            </a:pPr>
            <a:r>
              <a:rPr lang="en-US" sz="22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2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 defTabSz="932563">
              <a:lnSpc>
                <a:spcPct val="90000"/>
              </a:lnSpc>
              <a:spcBef>
                <a:spcPts val="1199"/>
              </a:spcBef>
              <a:spcAft>
                <a:spcPts val="600"/>
              </a:spcAft>
            </a:pPr>
            <a:r>
              <a:rPr lang="en-US" sz="22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76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2270177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6240963"/>
            <a:ext cx="1278510" cy="274137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88440" y="6131360"/>
            <a:ext cx="1371600" cy="293483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2" y="6240963"/>
            <a:ext cx="1278510" cy="2741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3" y="6240463"/>
            <a:ext cx="12436474" cy="754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9" y="6490977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40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398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8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2" y="6240963"/>
            <a:ext cx="1278510" cy="2741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3" y="489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8" rIns="179234" bIns="1433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59" y="215808"/>
            <a:ext cx="1187693" cy="25468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40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398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8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2" y="6240963"/>
            <a:ext cx="1278510" cy="2741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8646" y="6267885"/>
            <a:ext cx="1371600" cy="2934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63793" y="488"/>
            <a:ext cx="9356808" cy="6994039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54040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398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8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2" y="6240963"/>
            <a:ext cx="1278510" cy="2741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50836" y="6267885"/>
            <a:ext cx="1371600" cy="2934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63793" y="488"/>
            <a:ext cx="9356808" cy="699403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4040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398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8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2072267"/>
            <a:ext cx="59435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2081694"/>
            <a:ext cx="59435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2080756"/>
            <a:ext cx="5943599" cy="2092881"/>
          </a:xfrm>
        </p:spPr>
        <p:txBody>
          <a:bodyPr wrap="square">
            <a:spAutoFit/>
          </a:bodyPr>
          <a:lstStyle>
            <a:lvl1pPr>
              <a:defRPr sz="39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6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2080756"/>
            <a:ext cx="5943599" cy="2092881"/>
          </a:xfrm>
        </p:spPr>
        <p:txBody>
          <a:bodyPr wrap="square">
            <a:spAutoFit/>
          </a:bodyPr>
          <a:lstStyle>
            <a:lvl1pPr>
              <a:defRPr sz="3998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6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1"/>
            <a:ext cx="5486399" cy="1985506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1"/>
            <a:ext cx="5486399" cy="1985506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1"/>
            <a:ext cx="5486399" cy="1985506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1"/>
            <a:ext cx="5486399" cy="1985506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4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2" y="488"/>
            <a:ext cx="9356808" cy="69940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8" y="6498914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2" y="395478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98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196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8" dirty="0">
                <a:solidFill>
                  <a:schemeClr val="bg1"/>
                </a:solidFill>
              </a:rPr>
              <a:t>Demo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2" y="488"/>
            <a:ext cx="9356808" cy="699403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8" y="6498914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2" y="395478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98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99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8" dirty="0">
                <a:solidFill>
                  <a:schemeClr val="bg1"/>
                </a:solidFill>
              </a:rPr>
              <a:t>Demo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2" y="488"/>
            <a:ext cx="9356808" cy="699403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32278" y="6498914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2" y="395478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98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196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8" dirty="0">
                <a:solidFill>
                  <a:schemeClr val="bg1"/>
                </a:solidFill>
              </a:rPr>
              <a:t>Demo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4.xml"/><Relationship Id="rId20" Type="http://schemas.openxmlformats.org/officeDocument/2006/relationships/slideLayout" Target="../slideLayouts/slideLayout205.xml"/><Relationship Id="rId21" Type="http://schemas.openxmlformats.org/officeDocument/2006/relationships/slideLayout" Target="../slideLayouts/slideLayout206.xml"/><Relationship Id="rId22" Type="http://schemas.openxmlformats.org/officeDocument/2006/relationships/slideLayout" Target="../slideLayouts/slideLayout207.xml"/><Relationship Id="rId23" Type="http://schemas.openxmlformats.org/officeDocument/2006/relationships/slideLayout" Target="../slideLayouts/slideLayout208.xml"/><Relationship Id="rId24" Type="http://schemas.openxmlformats.org/officeDocument/2006/relationships/slideLayout" Target="../slideLayouts/slideLayout209.xml"/><Relationship Id="rId25" Type="http://schemas.openxmlformats.org/officeDocument/2006/relationships/theme" Target="../theme/theme10.xml"/><Relationship Id="rId26" Type="http://schemas.openxmlformats.org/officeDocument/2006/relationships/image" Target="../media/image9.emf"/><Relationship Id="rId10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198.xml"/><Relationship Id="rId14" Type="http://schemas.openxmlformats.org/officeDocument/2006/relationships/slideLayout" Target="../slideLayouts/slideLayout199.xml"/><Relationship Id="rId15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201.xml"/><Relationship Id="rId17" Type="http://schemas.openxmlformats.org/officeDocument/2006/relationships/slideLayout" Target="../slideLayouts/slideLayout202.xml"/><Relationship Id="rId18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204.xml"/><Relationship Id="rId1" Type="http://schemas.openxmlformats.org/officeDocument/2006/relationships/slideLayout" Target="../slideLayouts/slideLayout186.xml"/><Relationship Id="rId2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3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8.xml"/><Relationship Id="rId20" Type="http://schemas.openxmlformats.org/officeDocument/2006/relationships/image" Target="../media/image1.emf"/><Relationship Id="rId10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20.xml"/><Relationship Id="rId12" Type="http://schemas.openxmlformats.org/officeDocument/2006/relationships/slideLayout" Target="../slideLayouts/slideLayout221.xml"/><Relationship Id="rId13" Type="http://schemas.openxmlformats.org/officeDocument/2006/relationships/slideLayout" Target="../slideLayouts/slideLayout222.xml"/><Relationship Id="rId14" Type="http://schemas.openxmlformats.org/officeDocument/2006/relationships/slideLayout" Target="../slideLayouts/slideLayout223.xml"/><Relationship Id="rId15" Type="http://schemas.openxmlformats.org/officeDocument/2006/relationships/slideLayout" Target="../slideLayouts/slideLayout224.xml"/><Relationship Id="rId16" Type="http://schemas.openxmlformats.org/officeDocument/2006/relationships/slideLayout" Target="../slideLayouts/slideLayout225.xml"/><Relationship Id="rId17" Type="http://schemas.openxmlformats.org/officeDocument/2006/relationships/slideLayout" Target="../slideLayouts/slideLayout226.xml"/><Relationship Id="rId18" Type="http://schemas.openxmlformats.org/officeDocument/2006/relationships/slideLayout" Target="../slideLayouts/slideLayout227.xml"/><Relationship Id="rId19" Type="http://schemas.openxmlformats.org/officeDocument/2006/relationships/theme" Target="../theme/theme11.xml"/><Relationship Id="rId1" Type="http://schemas.openxmlformats.org/officeDocument/2006/relationships/slideLayout" Target="../slideLayouts/slideLayout210.xml"/><Relationship Id="rId2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6.xml"/><Relationship Id="rId8" Type="http://schemas.openxmlformats.org/officeDocument/2006/relationships/slideLayout" Target="../slideLayouts/slideLayout217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2.xml"/><Relationship Id="rId3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<Relationship Id="rId19" Type="http://schemas.openxmlformats.org/officeDocument/2006/relationships/theme" Target="../theme/theme3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2.xml"/><Relationship Id="rId27" Type="http://schemas.openxmlformats.org/officeDocument/2006/relationships/theme" Target="../theme/theme4.xml"/><Relationship Id="rId28" Type="http://schemas.openxmlformats.org/officeDocument/2006/relationships/image" Target="../media/image9.emf"/><Relationship Id="rId10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1.xml"/><Relationship Id="rId20" Type="http://schemas.openxmlformats.org/officeDocument/2006/relationships/theme" Target="../theme/theme5.xml"/><Relationship Id="rId21" Type="http://schemas.openxmlformats.org/officeDocument/2006/relationships/image" Target="../media/image1.emf"/><Relationship Id="rId10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9.xml"/><Relationship Id="rId8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6.xml"/><Relationship Id="rId26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08.xml"/><Relationship Id="rId28" Type="http://schemas.openxmlformats.org/officeDocument/2006/relationships/slideLayout" Target="../slideLayouts/slideLayout109.xml"/><Relationship Id="rId29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12.xml"/><Relationship Id="rId32" Type="http://schemas.openxmlformats.org/officeDocument/2006/relationships/theme" Target="../theme/theme6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83.xml"/><Relationship Id="rId3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32.xml"/><Relationship Id="rId21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34.xml"/><Relationship Id="rId23" Type="http://schemas.openxmlformats.org/officeDocument/2006/relationships/slideLayout" Target="../slideLayouts/slideLayout135.xml"/><Relationship Id="rId24" Type="http://schemas.openxmlformats.org/officeDocument/2006/relationships/slideLayout" Target="../slideLayouts/slideLayout136.xml"/><Relationship Id="rId25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38.xml"/><Relationship Id="rId27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0.xml"/><Relationship Id="rId29" Type="http://schemas.openxmlformats.org/officeDocument/2006/relationships/slideLayout" Target="../slideLayouts/slideLayout141.xml"/><Relationship Id="rId30" Type="http://schemas.openxmlformats.org/officeDocument/2006/relationships/slideLayout" Target="../slideLayouts/slideLayout142.xml"/><Relationship Id="rId31" Type="http://schemas.openxmlformats.org/officeDocument/2006/relationships/slideLayout" Target="../slideLayouts/slideLayout143.xml"/><Relationship Id="rId32" Type="http://schemas.openxmlformats.org/officeDocument/2006/relationships/theme" Target="../theme/theme7.xml"/><Relationship Id="rId10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20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2.xml"/><Relationship Id="rId20" Type="http://schemas.openxmlformats.org/officeDocument/2006/relationships/image" Target="../media/image1.emf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58.xml"/><Relationship Id="rId16" Type="http://schemas.openxmlformats.org/officeDocument/2006/relationships/slideLayout" Target="../slideLayouts/slideLayout159.xml"/><Relationship Id="rId17" Type="http://schemas.openxmlformats.org/officeDocument/2006/relationships/slideLayout" Target="../slideLayouts/slideLayout160.xml"/><Relationship Id="rId18" Type="http://schemas.openxmlformats.org/officeDocument/2006/relationships/slideLayout" Target="../slideLayouts/slideLayout161.xml"/><Relationship Id="rId19" Type="http://schemas.openxmlformats.org/officeDocument/2006/relationships/theme" Target="../theme/theme8.xml"/><Relationship Id="rId1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0.xml"/><Relationship Id="rId20" Type="http://schemas.openxmlformats.org/officeDocument/2006/relationships/slideLayout" Target="../slideLayouts/slideLayout181.xml"/><Relationship Id="rId21" Type="http://schemas.openxmlformats.org/officeDocument/2006/relationships/slideLayout" Target="../slideLayouts/slideLayout182.xml"/><Relationship Id="rId22" Type="http://schemas.openxmlformats.org/officeDocument/2006/relationships/slideLayout" Target="../slideLayouts/slideLayout183.xml"/><Relationship Id="rId23" Type="http://schemas.openxmlformats.org/officeDocument/2006/relationships/slideLayout" Target="../slideLayouts/slideLayout184.xml"/><Relationship Id="rId24" Type="http://schemas.openxmlformats.org/officeDocument/2006/relationships/slideLayout" Target="../slideLayouts/slideLayout185.xml"/><Relationship Id="rId25" Type="http://schemas.openxmlformats.org/officeDocument/2006/relationships/theme" Target="../theme/theme9.xml"/><Relationship Id="rId26" Type="http://schemas.openxmlformats.org/officeDocument/2006/relationships/image" Target="../media/image9.emf"/><Relationship Id="rId10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5.xml"/><Relationship Id="rId15" Type="http://schemas.openxmlformats.org/officeDocument/2006/relationships/slideLayout" Target="../slideLayouts/slideLayout176.xml"/><Relationship Id="rId16" Type="http://schemas.openxmlformats.org/officeDocument/2006/relationships/slideLayout" Target="../slideLayouts/slideLayout177.xml"/><Relationship Id="rId17" Type="http://schemas.openxmlformats.org/officeDocument/2006/relationships/slideLayout" Target="../slideLayouts/slideLayout178.xml"/><Relationship Id="rId18" Type="http://schemas.openxmlformats.org/officeDocument/2006/relationships/slideLayout" Target="../slideLayouts/slideLayout179.xml"/><Relationship Id="rId19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67.xml"/><Relationship Id="rId7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1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476" r:id="rId2"/>
    <p:sldLayoutId id="2147484478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90" r:id="rId13"/>
    <p:sldLayoutId id="2147484491" r:id="rId14"/>
    <p:sldLayoutId id="2147484515" r:id="rId15"/>
    <p:sldLayoutId id="2147484492" r:id="rId16"/>
    <p:sldLayoutId id="2147484493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0059" y="466301"/>
            <a:ext cx="11239464" cy="5650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95915" y="1464083"/>
            <a:ext cx="11239464" cy="1644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=""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475750" y="3001154"/>
            <a:ext cx="6994525" cy="992217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=""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=""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2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68" tIns="149175" rIns="186468" bIns="149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=""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68" tIns="149175" rIns="186468" bIns="149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172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3" r:id="rId1"/>
    <p:sldLayoutId id="2147484784" r:id="rId2"/>
    <p:sldLayoutId id="2147484785" r:id="rId3"/>
    <p:sldLayoutId id="2147484786" r:id="rId4"/>
    <p:sldLayoutId id="2147484787" r:id="rId5"/>
    <p:sldLayoutId id="2147484788" r:id="rId6"/>
    <p:sldLayoutId id="2147484789" r:id="rId7"/>
    <p:sldLayoutId id="2147484790" r:id="rId8"/>
    <p:sldLayoutId id="2147484791" r:id="rId9"/>
    <p:sldLayoutId id="2147484792" r:id="rId10"/>
    <p:sldLayoutId id="2147484793" r:id="rId11"/>
    <p:sldLayoutId id="2147484794" r:id="rId12"/>
    <p:sldLayoutId id="2147484795" r:id="rId13"/>
    <p:sldLayoutId id="2147484796" r:id="rId14"/>
    <p:sldLayoutId id="2147484797" r:id="rId15"/>
    <p:sldLayoutId id="2147484798" r:id="rId16"/>
    <p:sldLayoutId id="2147484799" r:id="rId17"/>
    <p:sldLayoutId id="2147484800" r:id="rId18"/>
    <p:sldLayoutId id="2147484801" r:id="rId19"/>
    <p:sldLayoutId id="2147484802" r:id="rId20"/>
    <p:sldLayoutId id="2147484803" r:id="rId21"/>
    <p:sldLayoutId id="2147484804" r:id="rId22"/>
    <p:sldLayoutId id="2147484805" r:id="rId23"/>
    <p:sldLayoutId id="2147484806" r:id="rId24"/>
  </p:sldLayoutIdLst>
  <p:transition>
    <p:fade/>
  </p:transition>
  <p:hf sldNum="0" hdr="0" ftr="0" dt="0"/>
  <p:txStyles>
    <p:titleStyle>
      <a:lvl1pPr algn="l" defTabSz="950938" rtl="0" eaLnBrk="1" latinLnBrk="0" hangingPunct="1">
        <a:lnSpc>
          <a:spcPct val="100000"/>
        </a:lnSpc>
        <a:spcBef>
          <a:spcPct val="0"/>
        </a:spcBef>
        <a:buNone/>
        <a:defRPr lang="en-US" sz="3672" b="1" kern="1200" cap="none" spc="-5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33059" marR="0" indent="-233059" algn="l" defTabSz="950938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66120" marR="0" indent="-233059" algn="l" defTabSz="950938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4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0047" marR="0" indent="-203927" algn="l" defTabSz="950938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59408" marR="0" indent="-184506" algn="l" defTabSz="950938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43913" marR="0" indent="-171558" algn="l" defTabSz="950938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615079" indent="-237736" algn="l" defTabSz="950938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90550" indent="-237736" algn="l" defTabSz="950938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566019" indent="-237736" algn="l" defTabSz="950938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041489" indent="-237736" algn="l" defTabSz="950938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093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75469" algn="l" defTabSz="95093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50938" algn="l" defTabSz="95093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426407" algn="l" defTabSz="95093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901877" algn="l" defTabSz="95093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77346" algn="l" defTabSz="95093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852815" algn="l" defTabSz="95093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328284" algn="l" defTabSz="95093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803754" algn="l" defTabSz="95093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6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8" r:id="rId1"/>
    <p:sldLayoutId id="2147484809" r:id="rId2"/>
    <p:sldLayoutId id="2147484810" r:id="rId3"/>
    <p:sldLayoutId id="2147484811" r:id="rId4"/>
    <p:sldLayoutId id="2147484812" r:id="rId5"/>
    <p:sldLayoutId id="2147484813" r:id="rId6"/>
    <p:sldLayoutId id="2147484814" r:id="rId7"/>
    <p:sldLayoutId id="2147484815" r:id="rId8"/>
    <p:sldLayoutId id="2147484816" r:id="rId9"/>
    <p:sldLayoutId id="2147484817" r:id="rId10"/>
    <p:sldLayoutId id="2147484818" r:id="rId11"/>
    <p:sldLayoutId id="2147484819" r:id="rId12"/>
    <p:sldLayoutId id="2147484820" r:id="rId13"/>
    <p:sldLayoutId id="2147484821" r:id="rId14"/>
    <p:sldLayoutId id="2147484822" r:id="rId15"/>
    <p:sldLayoutId id="2147484823" r:id="rId16"/>
    <p:sldLayoutId id="2147484824" r:id="rId17"/>
    <p:sldLayoutId id="2147484825" r:id="rId18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7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112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669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224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2781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8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6" r:id="rId1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7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112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669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224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2781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6028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8" r:id="rId1"/>
    <p:sldLayoutId id="2147484609" r:id="rId2"/>
    <p:sldLayoutId id="2147484610" r:id="rId3"/>
    <p:sldLayoutId id="2147484611" r:id="rId4"/>
    <p:sldLayoutId id="2147484612" r:id="rId5"/>
    <p:sldLayoutId id="2147484613" r:id="rId6"/>
    <p:sldLayoutId id="2147484614" r:id="rId7"/>
    <p:sldLayoutId id="2147484615" r:id="rId8"/>
    <p:sldLayoutId id="2147484616" r:id="rId9"/>
    <p:sldLayoutId id="2147484617" r:id="rId10"/>
    <p:sldLayoutId id="2147484618" r:id="rId11"/>
    <p:sldLayoutId id="2147484619" r:id="rId12"/>
    <p:sldLayoutId id="2147484620" r:id="rId13"/>
    <p:sldLayoutId id="2147484621" r:id="rId14"/>
    <p:sldLayoutId id="2147484622" r:id="rId15"/>
    <p:sldLayoutId id="2147484623" r:id="rId16"/>
    <p:sldLayoutId id="2147484624" r:id="rId17"/>
    <p:sldLayoutId id="2147484625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0059" y="466301"/>
            <a:ext cx="11239464" cy="5650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95915" y="1464080"/>
            <a:ext cx="11239464" cy="1644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=""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475748" y="3001154"/>
            <a:ext cx="6994525" cy="992217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=""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=""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=""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34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7" r:id="rId1"/>
    <p:sldLayoutId id="2147484628" r:id="rId2"/>
    <p:sldLayoutId id="2147484629" r:id="rId3"/>
    <p:sldLayoutId id="2147484630" r:id="rId4"/>
    <p:sldLayoutId id="2147484631" r:id="rId5"/>
    <p:sldLayoutId id="2147484632" r:id="rId6"/>
    <p:sldLayoutId id="2147484633" r:id="rId7"/>
    <p:sldLayoutId id="2147484634" r:id="rId8"/>
    <p:sldLayoutId id="2147484635" r:id="rId9"/>
    <p:sldLayoutId id="2147484636" r:id="rId10"/>
    <p:sldLayoutId id="2147484637" r:id="rId11"/>
    <p:sldLayoutId id="2147484638" r:id="rId12"/>
    <p:sldLayoutId id="2147484639" r:id="rId13"/>
    <p:sldLayoutId id="2147484640" r:id="rId14"/>
    <p:sldLayoutId id="2147484641" r:id="rId15"/>
    <p:sldLayoutId id="2147484642" r:id="rId16"/>
    <p:sldLayoutId id="2147484643" r:id="rId17"/>
    <p:sldLayoutId id="2147484644" r:id="rId18"/>
    <p:sldLayoutId id="2147484645" r:id="rId19"/>
    <p:sldLayoutId id="2147484646" r:id="rId20"/>
    <p:sldLayoutId id="2147484647" r:id="rId21"/>
    <p:sldLayoutId id="2147484648" r:id="rId22"/>
    <p:sldLayoutId id="2147484649" r:id="rId23"/>
    <p:sldLayoutId id="2147484650" r:id="rId24"/>
    <p:sldLayoutId id="2147484652" r:id="rId25"/>
    <p:sldLayoutId id="2147484653" r:id="rId26"/>
  </p:sldLayoutIdLst>
  <p:transition>
    <p:fade/>
  </p:transition>
  <p:hf sldNum="0" hdr="0" ftr="0" dt="0"/>
  <p:txStyles>
    <p:titleStyle>
      <a:lvl1pPr algn="l" defTabSz="951304" rtl="0" eaLnBrk="1" latinLnBrk="0" hangingPunct="1">
        <a:lnSpc>
          <a:spcPct val="100000"/>
        </a:lnSpc>
        <a:spcBef>
          <a:spcPct val="0"/>
        </a:spcBef>
        <a:buNone/>
        <a:defRPr lang="en-US" sz="3672" b="0" kern="1200" cap="none" spc="-5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33149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66298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4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0304" marR="0" indent="-204005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59738" marR="0" indent="-184576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44314" marR="0" indent="-171624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616084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91737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567389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043042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7565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51304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42695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902607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7826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853911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32956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80521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05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5" r:id="rId1"/>
    <p:sldLayoutId id="2147484656" r:id="rId2"/>
    <p:sldLayoutId id="2147484657" r:id="rId3"/>
    <p:sldLayoutId id="2147484658" r:id="rId4"/>
    <p:sldLayoutId id="2147484659" r:id="rId5"/>
    <p:sldLayoutId id="2147484660" r:id="rId6"/>
    <p:sldLayoutId id="2147484661" r:id="rId7"/>
    <p:sldLayoutId id="2147484662" r:id="rId8"/>
    <p:sldLayoutId id="2147484663" r:id="rId9"/>
    <p:sldLayoutId id="2147484664" r:id="rId10"/>
    <p:sldLayoutId id="2147484665" r:id="rId11"/>
    <p:sldLayoutId id="2147484666" r:id="rId12"/>
    <p:sldLayoutId id="2147484667" r:id="rId13"/>
    <p:sldLayoutId id="2147484668" r:id="rId14"/>
    <p:sldLayoutId id="2147484669" r:id="rId15"/>
    <p:sldLayoutId id="2147484670" r:id="rId16"/>
    <p:sldLayoutId id="2147484671" r:id="rId17"/>
    <p:sldLayoutId id="2147484672" r:id="rId18"/>
    <p:sldLayoutId id="2147484673" r:id="rId1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7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112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669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224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2781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5" y="8385"/>
            <a:ext cx="955641" cy="5758582"/>
            <a:chOff x="12618967" y="8385"/>
            <a:chExt cx="955641" cy="5758581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8385"/>
              <a:ext cx="955641" cy="5758581"/>
              <a:chOff x="12618967" y="8385"/>
              <a:chExt cx="955641" cy="5758581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14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defTabSz="932114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G:120 B:215</a:t>
                  </a: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14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defTabSz="932114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14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defTabSz="932114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R:210 G:210 B:210</a:t>
                  </a: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14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defTabSz="932114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 G:45 B:145</a:t>
                  </a: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14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defTabSz="932114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R:80 G:80 B:80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14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defTabSz="932114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R:115 G:115 B:115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14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rgbClr val="000000"/>
                      </a:solidFill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defTabSz="932114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solidFill>
                        <a:srgbClr val="000000"/>
                      </a:solidFill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14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defTabSz="932114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14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defTabSz="932114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G:130 B:114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3005798" y="256928"/>
                <a:ext cx="807976" cy="32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32563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812089" y="4227341"/>
                <a:ext cx="2516460" cy="32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32563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Secondary colors (use only when necessary)</a:t>
                </a: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1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defTabSz="93211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R:0 G:188 B:242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2615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5" r:id="rId1"/>
    <p:sldLayoutId id="2147484676" r:id="rId2"/>
    <p:sldLayoutId id="2147484677" r:id="rId3"/>
    <p:sldLayoutId id="2147484678" r:id="rId4"/>
    <p:sldLayoutId id="2147484679" r:id="rId5"/>
    <p:sldLayoutId id="2147484680" r:id="rId6"/>
    <p:sldLayoutId id="2147484681" r:id="rId7"/>
    <p:sldLayoutId id="2147484682" r:id="rId8"/>
    <p:sldLayoutId id="2147484683" r:id="rId9"/>
    <p:sldLayoutId id="2147484684" r:id="rId10"/>
    <p:sldLayoutId id="2147484685" r:id="rId11"/>
    <p:sldLayoutId id="2147484686" r:id="rId12"/>
    <p:sldLayoutId id="2147484687" r:id="rId13"/>
    <p:sldLayoutId id="2147484688" r:id="rId14"/>
    <p:sldLayoutId id="2147484689" r:id="rId15"/>
    <p:sldLayoutId id="2147484690" r:id="rId16"/>
    <p:sldLayoutId id="2147484691" r:id="rId17"/>
    <p:sldLayoutId id="2147484692" r:id="rId18"/>
    <p:sldLayoutId id="2147484693" r:id="rId19"/>
    <p:sldLayoutId id="2147484694" r:id="rId20"/>
    <p:sldLayoutId id="2147484695" r:id="rId21"/>
    <p:sldLayoutId id="2147484696" r:id="rId22"/>
    <p:sldLayoutId id="2147484697" r:id="rId23"/>
    <p:sldLayoutId id="2147484698" r:id="rId24"/>
    <p:sldLayoutId id="2147484699" r:id="rId25"/>
    <p:sldLayoutId id="2147484700" r:id="rId26"/>
    <p:sldLayoutId id="2147484701" r:id="rId27"/>
    <p:sldLayoutId id="2147484702" r:id="rId28"/>
    <p:sldLayoutId id="2147484703" r:id="rId29"/>
    <p:sldLayoutId id="2147484704" r:id="rId30"/>
    <p:sldLayoutId id="2147484705" r:id="rId31"/>
  </p:sldLayoutIdLst>
  <p:transition>
    <p:fade/>
  </p:transition>
  <p:txStyles>
    <p:titleStyle>
      <a:lvl1pPr algn="l" defTabSz="932384" rtl="0" eaLnBrk="1" latinLnBrk="0" hangingPunct="1">
        <a:lnSpc>
          <a:spcPct val="90000"/>
        </a:lnSpc>
        <a:spcBef>
          <a:spcPct val="0"/>
        </a:spcBef>
        <a:buNone/>
        <a:defRPr lang="en-US" sz="4798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768" marR="0" indent="-342768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975" marR="0" indent="-241206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792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305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817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055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248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441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633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91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384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576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768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96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15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343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537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3" y="8385"/>
            <a:ext cx="955640" cy="5758582"/>
            <a:chOff x="12618967" y="8385"/>
            <a:chExt cx="955640" cy="5758581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8385"/>
              <a:ext cx="955640" cy="5758581"/>
              <a:chOff x="12618967" y="8385"/>
              <a:chExt cx="955640" cy="5758581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G:120 B:215</a:t>
                  </a: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R:210 G:210 B:210</a:t>
                  </a: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 G:45 B:145</a:t>
                  </a: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R:80 G:80 B:80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R:115 G:115 B:115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solidFill>
                        <a:srgbClr val="000000"/>
                      </a:solidFill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solidFill>
                        <a:srgbClr val="000000"/>
                      </a:solidFill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defTabSz="93229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G:130 B:114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3005797" y="256928"/>
                <a:ext cx="807976" cy="32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32563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812088" y="4227341"/>
                <a:ext cx="2516460" cy="32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32563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Secondary colors (use only when necessary)</a:t>
                </a: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R:0 G:188 B:242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88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7" r:id="rId1"/>
    <p:sldLayoutId id="2147484708" r:id="rId2"/>
    <p:sldLayoutId id="2147484709" r:id="rId3"/>
    <p:sldLayoutId id="2147484710" r:id="rId4"/>
    <p:sldLayoutId id="2147484711" r:id="rId5"/>
    <p:sldLayoutId id="2147484712" r:id="rId6"/>
    <p:sldLayoutId id="2147484713" r:id="rId7"/>
    <p:sldLayoutId id="2147484714" r:id="rId8"/>
    <p:sldLayoutId id="2147484715" r:id="rId9"/>
    <p:sldLayoutId id="2147484716" r:id="rId10"/>
    <p:sldLayoutId id="2147484717" r:id="rId11"/>
    <p:sldLayoutId id="2147484718" r:id="rId12"/>
    <p:sldLayoutId id="2147484719" r:id="rId13"/>
    <p:sldLayoutId id="2147484720" r:id="rId14"/>
    <p:sldLayoutId id="2147484721" r:id="rId15"/>
    <p:sldLayoutId id="2147484722" r:id="rId16"/>
    <p:sldLayoutId id="2147484723" r:id="rId17"/>
    <p:sldLayoutId id="2147484724" r:id="rId18"/>
    <p:sldLayoutId id="2147484725" r:id="rId19"/>
    <p:sldLayoutId id="2147484726" r:id="rId20"/>
    <p:sldLayoutId id="2147484727" r:id="rId21"/>
    <p:sldLayoutId id="2147484728" r:id="rId22"/>
    <p:sldLayoutId id="2147484729" r:id="rId23"/>
    <p:sldLayoutId id="2147484730" r:id="rId24"/>
    <p:sldLayoutId id="2147484731" r:id="rId25"/>
    <p:sldLayoutId id="2147484732" r:id="rId26"/>
    <p:sldLayoutId id="2147484733" r:id="rId27"/>
    <p:sldLayoutId id="2147484734" r:id="rId28"/>
    <p:sldLayoutId id="2147484735" r:id="rId29"/>
    <p:sldLayoutId id="2147484736" r:id="rId30"/>
    <p:sldLayoutId id="2147484737" r:id="rId31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7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90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9" r:id="rId1"/>
    <p:sldLayoutId id="2147484740" r:id="rId2"/>
    <p:sldLayoutId id="2147484741" r:id="rId3"/>
    <p:sldLayoutId id="2147484742" r:id="rId4"/>
    <p:sldLayoutId id="2147484743" r:id="rId5"/>
    <p:sldLayoutId id="2147484744" r:id="rId6"/>
    <p:sldLayoutId id="2147484745" r:id="rId7"/>
    <p:sldLayoutId id="2147484746" r:id="rId8"/>
    <p:sldLayoutId id="2147484747" r:id="rId9"/>
    <p:sldLayoutId id="2147484748" r:id="rId10"/>
    <p:sldLayoutId id="2147484749" r:id="rId11"/>
    <p:sldLayoutId id="2147484750" r:id="rId12"/>
    <p:sldLayoutId id="2147484751" r:id="rId13"/>
    <p:sldLayoutId id="2147484752" r:id="rId14"/>
    <p:sldLayoutId id="2147484753" r:id="rId15"/>
    <p:sldLayoutId id="2147484754" r:id="rId16"/>
    <p:sldLayoutId id="2147484755" r:id="rId17"/>
    <p:sldLayoutId id="2147484756" r:id="rId18"/>
  </p:sldLayoutIdLst>
  <p:transition>
    <p:fade/>
  </p:transition>
  <p:txStyles>
    <p:titleStyle>
      <a:lvl1pPr algn="l" defTabSz="932384" rtl="0" eaLnBrk="1" latinLnBrk="0" hangingPunct="1">
        <a:lnSpc>
          <a:spcPct val="90000"/>
        </a:lnSpc>
        <a:spcBef>
          <a:spcPct val="0"/>
        </a:spcBef>
        <a:buNone/>
        <a:defRPr lang="en-US" sz="4798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13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9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024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537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049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2561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055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248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441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633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91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384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576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768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96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15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343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537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0059" y="466301"/>
            <a:ext cx="11239464" cy="5650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95915" y="1464081"/>
            <a:ext cx="11239464" cy="1644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=""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475749" y="3001154"/>
            <a:ext cx="6994525" cy="992217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=""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=""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1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=""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8" r:id="rId1"/>
    <p:sldLayoutId id="2147484759" r:id="rId2"/>
    <p:sldLayoutId id="2147484760" r:id="rId3"/>
    <p:sldLayoutId id="2147484761" r:id="rId4"/>
    <p:sldLayoutId id="2147484762" r:id="rId5"/>
    <p:sldLayoutId id="2147484763" r:id="rId6"/>
    <p:sldLayoutId id="2147484764" r:id="rId7"/>
    <p:sldLayoutId id="2147484765" r:id="rId8"/>
    <p:sldLayoutId id="2147484766" r:id="rId9"/>
    <p:sldLayoutId id="2147484767" r:id="rId10"/>
    <p:sldLayoutId id="2147484768" r:id="rId11"/>
    <p:sldLayoutId id="2147484769" r:id="rId12"/>
    <p:sldLayoutId id="2147484770" r:id="rId13"/>
    <p:sldLayoutId id="2147484771" r:id="rId14"/>
    <p:sldLayoutId id="2147484772" r:id="rId15"/>
    <p:sldLayoutId id="2147484773" r:id="rId16"/>
    <p:sldLayoutId id="2147484774" r:id="rId17"/>
    <p:sldLayoutId id="2147484775" r:id="rId18"/>
    <p:sldLayoutId id="2147484776" r:id="rId19"/>
    <p:sldLayoutId id="2147484777" r:id="rId20"/>
    <p:sldLayoutId id="2147484778" r:id="rId21"/>
    <p:sldLayoutId id="2147484779" r:id="rId22"/>
    <p:sldLayoutId id="2147484780" r:id="rId23"/>
    <p:sldLayoutId id="2147484781" r:id="rId24"/>
  </p:sldLayoutIdLst>
  <p:transition>
    <p:fade/>
  </p:transition>
  <p:hf sldNum="0" hdr="0" ftr="0" dt="0"/>
  <p:txStyles>
    <p:titleStyle>
      <a:lvl1pPr algn="l" defTabSz="951121" rtl="0" eaLnBrk="1" latinLnBrk="0" hangingPunct="1">
        <a:lnSpc>
          <a:spcPct val="100000"/>
        </a:lnSpc>
        <a:spcBef>
          <a:spcPct val="0"/>
        </a:spcBef>
        <a:buNone/>
        <a:defRPr lang="en-US" sz="3672" b="0" kern="1200" cap="none" spc="-5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33104" marR="0" indent="-233104" algn="l" defTabSz="95112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66209" marR="0" indent="-233104" algn="l" defTabSz="95112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4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0175" marR="0" indent="-203966" algn="l" defTabSz="95112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59573" marR="0" indent="-184541" algn="l" defTabSz="95112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44113" marR="0" indent="-171591" algn="l" defTabSz="95112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615581" indent="-237781" algn="l" defTabSz="951121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91144" indent="-237781" algn="l" defTabSz="951121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566704" indent="-237781" algn="l" defTabSz="951121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042266" indent="-237781" algn="l" defTabSz="951121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1121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75561" algn="l" defTabSz="951121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51121" algn="l" defTabSz="951121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426681" algn="l" defTabSz="951121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902242" algn="l" defTabSz="951121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77803" algn="l" defTabSz="951121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853363" algn="l" defTabSz="951121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328923" algn="l" defTabSz="951121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804484" algn="l" defTabSz="951121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6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6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jpg"/><Relationship Id="rId10" Type="http://schemas.openxmlformats.org/officeDocument/2006/relationships/image" Target="../media/image47.jpg"/><Relationship Id="rId11" Type="http://schemas.openxmlformats.org/officeDocument/2006/relationships/image" Target="../media/image48.png"/><Relationship Id="rId1" Type="http://schemas.openxmlformats.org/officeDocument/2006/relationships/slideLayout" Target="../slideLayouts/slideLayout20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microsoft.com/en-us/azure/service-fabric/service-fabric-health-introduction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Relationship Id="rId2" Type="http://schemas.openxmlformats.org/officeDocument/2006/relationships/hyperlink" Target="https://github.com/colincole/ServiceFabricContainer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emf"/><Relationship Id="rId5" Type="http://schemas.openxmlformats.org/officeDocument/2006/relationships/image" Target="../media/image40.png"/><Relationship Id="rId6" Type="http://schemas.openxmlformats.org/officeDocument/2006/relationships/image" Target="../media/image46.svg"/><Relationship Id="rId1" Type="http://schemas.openxmlformats.org/officeDocument/2006/relationships/slideLayout" Target="../slideLayouts/slideLayout14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6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6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6.svg"/><Relationship Id="rId5" Type="http://schemas.openxmlformats.org/officeDocument/2006/relationships/image" Target="../media/image39.emf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14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 bwMode="auto">
          <a:xfrm>
            <a:off x="4420827" y="5456243"/>
            <a:ext cx="5487723" cy="9552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5558" tIns="32780" rIns="32780" bIns="655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5533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1" b="0" i="0" u="none" strike="noStrike" kern="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Queues                                                Storage</a:t>
            </a:r>
          </a:p>
        </p:txBody>
      </p:sp>
      <p:sp>
        <p:nvSpPr>
          <p:cNvPr id="93" name="Title 2"/>
          <p:cNvSpPr>
            <a:spLocks noGrp="1"/>
          </p:cNvSpPr>
          <p:nvPr>
            <p:ph type="title"/>
          </p:nvPr>
        </p:nvSpPr>
        <p:spPr>
          <a:xfrm>
            <a:off x="274637" y="296862"/>
            <a:ext cx="11144885" cy="86010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Stateless Services Pattern</a:t>
            </a: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376" y="5555919"/>
            <a:ext cx="731418" cy="731418"/>
          </a:xfrm>
          <a:prstGeom prst="rect">
            <a:avLst/>
          </a:prstGeom>
        </p:spPr>
      </p:pic>
      <p:grpSp>
        <p:nvGrpSpPr>
          <p:cNvPr id="95" name="Group 94"/>
          <p:cNvGrpSpPr/>
          <p:nvPr/>
        </p:nvGrpSpPr>
        <p:grpSpPr>
          <a:xfrm>
            <a:off x="4420827" y="2094816"/>
            <a:ext cx="5487723" cy="821235"/>
            <a:chOff x="3246437" y="2183594"/>
            <a:chExt cx="5854401" cy="876108"/>
          </a:xfrm>
        </p:grpSpPr>
        <p:sp>
          <p:nvSpPr>
            <p:cNvPr id="96" name="Rectangle 95"/>
            <p:cNvSpPr/>
            <p:nvPr/>
          </p:nvSpPr>
          <p:spPr bwMode="auto">
            <a:xfrm>
              <a:off x="3246437" y="2183594"/>
              <a:ext cx="5854401" cy="876108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558" tIns="32780" rIns="32780" bIns="655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65533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1" b="0" i="0" u="none" strike="noStrike" kern="0" cap="none" spc="-35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Front End</a:t>
              </a:r>
            </a:p>
            <a:p>
              <a:pPr marL="0" marR="0" lvl="0" indent="0" defTabSz="65533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1" b="0" i="0" u="none" strike="noStrike" kern="0" cap="none" spc="-35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(Stateless</a:t>
              </a:r>
            </a:p>
            <a:p>
              <a:pPr marL="0" marR="0" lvl="0" indent="0" defTabSz="65533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1" b="0" i="0" u="none" strike="noStrike" kern="0" cap="none" spc="-35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Web)</a:t>
              </a:r>
            </a:p>
          </p:txBody>
        </p: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3381" y="2221625"/>
              <a:ext cx="780290" cy="780290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5584" y="2221625"/>
              <a:ext cx="780290" cy="780290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0547" y="2221625"/>
              <a:ext cx="780290" cy="780290"/>
            </a:xfrm>
            <a:prstGeom prst="rect">
              <a:avLst/>
            </a:prstGeom>
          </p:spPr>
        </p:pic>
      </p:grpSp>
      <p:cxnSp>
        <p:nvCxnSpPr>
          <p:cNvPr id="100" name="Straight Arrow Connector 99"/>
          <p:cNvCxnSpPr>
            <a:endCxn id="97" idx="0"/>
          </p:cNvCxnSpPr>
          <p:nvPr/>
        </p:nvCxnSpPr>
        <p:spPr>
          <a:xfrm flipH="1">
            <a:off x="5936633" y="1828498"/>
            <a:ext cx="1150097" cy="301968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109" y="5576153"/>
            <a:ext cx="731418" cy="731418"/>
          </a:xfrm>
          <a:prstGeom prst="rect">
            <a:avLst/>
          </a:prstGeom>
        </p:spPr>
      </p:pic>
      <p:grpSp>
        <p:nvGrpSpPr>
          <p:cNvPr id="102" name="Group 101"/>
          <p:cNvGrpSpPr/>
          <p:nvPr/>
        </p:nvGrpSpPr>
        <p:grpSpPr>
          <a:xfrm>
            <a:off x="4420827" y="3675280"/>
            <a:ext cx="5487723" cy="821235"/>
            <a:chOff x="3246437" y="3869660"/>
            <a:chExt cx="5854401" cy="876108"/>
          </a:xfrm>
        </p:grpSpPr>
        <p:sp>
          <p:nvSpPr>
            <p:cNvPr id="103" name="Rectangle 102"/>
            <p:cNvSpPr/>
            <p:nvPr/>
          </p:nvSpPr>
          <p:spPr bwMode="auto">
            <a:xfrm>
              <a:off x="3246437" y="3869660"/>
              <a:ext cx="5854401" cy="876108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558" tIns="32780" rIns="32780" bIns="655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65533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1" b="0" i="0" u="none" strike="noStrike" kern="0" cap="none" spc="-35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Stateless</a:t>
              </a:r>
            </a:p>
            <a:p>
              <a:pPr marL="0" marR="0" lvl="0" indent="0" defTabSz="65533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1" b="0" i="0" u="none" strike="noStrike" kern="0" cap="none" spc="-35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Middle-tier</a:t>
              </a:r>
            </a:p>
            <a:p>
              <a:pPr marL="0" marR="0" lvl="0" indent="0" defTabSz="65533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1" b="0" i="0" u="none" strike="noStrike" kern="0" cap="none" spc="-35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Compute</a:t>
              </a:r>
            </a:p>
          </p:txBody>
        </p:sp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0268" y="3917569"/>
              <a:ext cx="780290" cy="780290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492" y="3917569"/>
              <a:ext cx="780290" cy="780290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0547" y="3917569"/>
              <a:ext cx="780290" cy="780290"/>
            </a:xfrm>
            <a:prstGeom prst="rect">
              <a:avLst/>
            </a:prstGeom>
          </p:spPr>
        </p:pic>
      </p:grpSp>
      <p:cxnSp>
        <p:nvCxnSpPr>
          <p:cNvPr id="107" name="Straight Arrow Connector 106"/>
          <p:cNvCxnSpPr>
            <a:endCxn id="99" idx="0"/>
          </p:cNvCxnSpPr>
          <p:nvPr/>
        </p:nvCxnSpPr>
        <p:spPr>
          <a:xfrm>
            <a:off x="7452438" y="1828498"/>
            <a:ext cx="1031176" cy="301968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205113" y="1843636"/>
            <a:ext cx="4981" cy="328167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5920801" y="2826215"/>
            <a:ext cx="2571385" cy="929382"/>
            <a:chOff x="4846637" y="2963862"/>
            <a:chExt cx="2743200" cy="991481"/>
          </a:xfrm>
        </p:grpSpPr>
        <p:cxnSp>
          <p:nvCxnSpPr>
            <p:cNvPr id="110" name="Straight Arrow Connector 109"/>
            <p:cNvCxnSpPr/>
            <p:nvPr/>
          </p:nvCxnSpPr>
          <p:spPr>
            <a:xfrm>
              <a:off x="6173637" y="2963862"/>
              <a:ext cx="0" cy="991481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>
              <a:off x="4846637" y="2963862"/>
              <a:ext cx="0" cy="991481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>
              <a:off x="7589837" y="2963862"/>
              <a:ext cx="0" cy="991481"/>
            </a:xfrm>
            <a:prstGeom prst="straightConnector1">
              <a:avLst/>
            </a:prstGeom>
            <a:ln w="508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Curved Connector 52"/>
          <p:cNvCxnSpPr/>
          <p:nvPr/>
        </p:nvCxnSpPr>
        <p:spPr>
          <a:xfrm rot="16200000" flipH="1">
            <a:off x="5662211" y="4821813"/>
            <a:ext cx="1124547" cy="384133"/>
          </a:xfrm>
          <a:prstGeom prst="curvedConnector3">
            <a:avLst>
              <a:gd name="adj1" fmla="val 50000"/>
            </a:avLst>
          </a:prstGeom>
          <a:ln w="50800">
            <a:solidFill>
              <a:srgbClr val="00B0F0"/>
            </a:solidFill>
            <a:headEnd type="non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Curved Connector 53"/>
          <p:cNvCxnSpPr/>
          <p:nvPr/>
        </p:nvCxnSpPr>
        <p:spPr>
          <a:xfrm rot="5400000" flipH="1" flipV="1">
            <a:off x="5935000" y="4736807"/>
            <a:ext cx="1490256" cy="188435"/>
          </a:xfrm>
          <a:prstGeom prst="curvedConnector2">
            <a:avLst/>
          </a:prstGeom>
          <a:ln w="50800">
            <a:solidFill>
              <a:srgbClr val="00B0F0"/>
            </a:solidFill>
            <a:headEnd type="non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5" name="Curved Connector 54"/>
          <p:cNvCxnSpPr>
            <a:stCxn id="97" idx="1"/>
            <a:endCxn id="94" idx="1"/>
          </p:cNvCxnSpPr>
          <p:nvPr/>
        </p:nvCxnSpPr>
        <p:spPr>
          <a:xfrm rot="10800000" flipV="1">
            <a:off x="5140376" y="2496174"/>
            <a:ext cx="430548" cy="3425453"/>
          </a:xfrm>
          <a:prstGeom prst="curvedConnector3">
            <a:avLst>
              <a:gd name="adj1" fmla="val 268972"/>
            </a:avLst>
          </a:prstGeom>
          <a:ln w="508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6" name="Curved Connector 55"/>
          <p:cNvCxnSpPr>
            <a:stCxn id="94" idx="0"/>
          </p:cNvCxnSpPr>
          <p:nvPr/>
        </p:nvCxnSpPr>
        <p:spPr>
          <a:xfrm rot="5400000" flipH="1" flipV="1">
            <a:off x="5085291" y="4834572"/>
            <a:ext cx="1142141" cy="300555"/>
          </a:xfrm>
          <a:prstGeom prst="curvedConnector3">
            <a:avLst>
              <a:gd name="adj1" fmla="val 49999"/>
            </a:avLst>
          </a:prstGeom>
          <a:ln w="508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059" y="5576153"/>
            <a:ext cx="731418" cy="731418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760" y="5576153"/>
            <a:ext cx="731418" cy="731418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075" y="5570002"/>
            <a:ext cx="731418" cy="731418"/>
          </a:xfrm>
          <a:prstGeom prst="rect">
            <a:avLst/>
          </a:prstGeom>
        </p:spPr>
      </p:pic>
      <p:cxnSp>
        <p:nvCxnSpPr>
          <p:cNvPr id="120" name="Straight Arrow Connector 119"/>
          <p:cNvCxnSpPr/>
          <p:nvPr/>
        </p:nvCxnSpPr>
        <p:spPr>
          <a:xfrm>
            <a:off x="6271302" y="4366334"/>
            <a:ext cx="1366085" cy="1209819"/>
          </a:xfrm>
          <a:prstGeom prst="straightConnector1">
            <a:avLst/>
          </a:prstGeom>
          <a:ln w="508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7250585" y="4417685"/>
            <a:ext cx="1272278" cy="1152317"/>
          </a:xfrm>
          <a:prstGeom prst="straightConnector1">
            <a:avLst/>
          </a:prstGeom>
          <a:ln w="508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/>
          <p:cNvGrpSpPr/>
          <p:nvPr/>
        </p:nvGrpSpPr>
        <p:grpSpPr>
          <a:xfrm>
            <a:off x="9063606" y="4590099"/>
            <a:ext cx="1357120" cy="821235"/>
            <a:chOff x="8439044" y="4841586"/>
            <a:chExt cx="1447800" cy="876108"/>
          </a:xfrm>
        </p:grpSpPr>
        <p:sp>
          <p:nvSpPr>
            <p:cNvPr id="123" name="Rectangle 122"/>
            <p:cNvSpPr/>
            <p:nvPr/>
          </p:nvSpPr>
          <p:spPr bwMode="auto">
            <a:xfrm>
              <a:off x="8439044" y="4841586"/>
              <a:ext cx="1447800" cy="876108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558" tIns="32780" rIns="32780" bIns="655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65533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1" b="0" i="0" u="none" strike="noStrike" kern="0" cap="none" spc="-35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Cache</a:t>
              </a:r>
            </a:p>
          </p:txBody>
        </p: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0353" y="4889495"/>
              <a:ext cx="780290" cy="780290"/>
            </a:xfrm>
            <a:prstGeom prst="rect">
              <a:avLst/>
            </a:prstGeom>
          </p:spPr>
        </p:pic>
      </p:grpSp>
      <p:sp>
        <p:nvSpPr>
          <p:cNvPr id="125" name="Content Placeholder 6"/>
          <p:cNvSpPr txBox="1">
            <a:spLocks/>
          </p:cNvSpPr>
          <p:nvPr/>
        </p:nvSpPr>
        <p:spPr>
          <a:xfrm>
            <a:off x="1361175" y="1866508"/>
            <a:ext cx="3023264" cy="4544960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688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Scale stateless services backed by partitioned storage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688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688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Increase reliability and ordering with queues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688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688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Reduce read latency with caches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688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688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Manage your own transactions for state consistency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688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/>
            </a:pPr>
            <a:endParaRPr kumimoji="0" lang="en-US" sz="1688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8278471" y="4413778"/>
            <a:ext cx="1202712" cy="1131488"/>
          </a:xfrm>
          <a:prstGeom prst="straightConnector1">
            <a:avLst/>
          </a:prstGeom>
          <a:ln w="508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6817755" y="1691167"/>
            <a:ext cx="819633" cy="237492"/>
          </a:xfrm>
          <a:prstGeom prst="rect">
            <a:avLst/>
          </a:prstGeom>
          <a:noFill/>
          <a:ln>
            <a:noFill/>
          </a:ln>
        </p:spPr>
        <p:txBody>
          <a:bodyPr wrap="none" lIns="0" tIns="25714" rIns="0" b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rial Unicode MS" panose="020B0604020202020204" pitchFamily="34" charset="-128"/>
                <a:cs typeface="Segoe UI" panose="020B0502040204020203" pitchFamily="34" charset="0"/>
              </a:rPr>
              <a:t>Load Balancer</a:t>
            </a: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5291" y="982662"/>
            <a:ext cx="655106" cy="655106"/>
          </a:xfrm>
          <a:prstGeom prst="rect">
            <a:avLst/>
          </a:prstGeom>
        </p:spPr>
      </p:pic>
      <p:sp>
        <p:nvSpPr>
          <p:cNvPr id="129" name="TextBox 128"/>
          <p:cNvSpPr txBox="1"/>
          <p:nvPr/>
        </p:nvSpPr>
        <p:spPr>
          <a:xfrm>
            <a:off x="6813054" y="1670461"/>
            <a:ext cx="819633" cy="237492"/>
          </a:xfrm>
          <a:prstGeom prst="rect">
            <a:avLst/>
          </a:prstGeom>
          <a:noFill/>
          <a:ln>
            <a:noFill/>
          </a:ln>
        </p:spPr>
        <p:txBody>
          <a:bodyPr wrap="none" lIns="0" tIns="25714" rIns="0" b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8"/>
                <a:cs typeface="Segoe UI" panose="020B0502040204020203" pitchFamily="34" charset="0"/>
              </a:rPr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18174371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p14="http://schemas.microsoft.com/office/powerpoint/2010/main" xmlns:a16="http://schemas.microsoft.com/office/drawing/2014/main" id="{DA146CA6-F03B-4DA3-99C7-E6703630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p14="http://schemas.microsoft.com/office/powerpoint/2010/main" xmlns:a16="http://schemas.microsoft.com/office/drawing/2014/main" id="{5D6DCE85-A8C5-4055-A9F0-09A47952D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508" y="1464363"/>
            <a:ext cx="11236276" cy="3753957"/>
          </a:xfrm>
        </p:spPr>
        <p:txBody>
          <a:bodyPr/>
          <a:lstStyle/>
          <a:p>
            <a:r>
              <a:rPr lang="en-US" dirty="0"/>
              <a:t>If apps need to share the same port (80/443)</a:t>
            </a:r>
          </a:p>
          <a:p>
            <a:pPr lvl="1"/>
            <a:r>
              <a:rPr lang="en-US" dirty="0"/>
              <a:t>Use Open Networking</a:t>
            </a:r>
          </a:p>
          <a:p>
            <a:pPr lvl="1"/>
            <a:r>
              <a:rPr lang="en-US" dirty="0"/>
              <a:t>IP-per-container</a:t>
            </a:r>
          </a:p>
          <a:p>
            <a:r>
              <a:rPr lang="en-US" dirty="0"/>
              <a:t>Deploy a custom reverse proxy to a container</a:t>
            </a:r>
          </a:p>
          <a:p>
            <a:pPr lvl="1"/>
            <a:r>
              <a:rPr lang="en-US" dirty="0"/>
              <a:t>ARR (Application Request Routing) for URL Rewrite</a:t>
            </a:r>
          </a:p>
          <a:p>
            <a:pPr lvl="1"/>
            <a:r>
              <a:rPr lang="en-US" dirty="0"/>
              <a:t>Needed for Open Networking scenario</a:t>
            </a:r>
          </a:p>
          <a:p>
            <a:pPr lvl="1"/>
            <a:r>
              <a:rPr lang="en-US" dirty="0" err="1"/>
              <a:t>Dockerfile</a:t>
            </a:r>
            <a:r>
              <a:rPr lang="en-US" dirty="0"/>
              <a:t> available for this container</a:t>
            </a:r>
          </a:p>
          <a:p>
            <a:r>
              <a:rPr lang="en-US" dirty="0"/>
              <a:t>Leverage the Service Fabric DNS Service</a:t>
            </a:r>
          </a:p>
          <a:p>
            <a:pPr lvl="1"/>
            <a:r>
              <a:rPr lang="en-US" dirty="0"/>
              <a:t>Maps a well known service name to the dynamic IP running the container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p14="http://schemas.microsoft.com/office/powerpoint/2010/main" xmlns:a16="http://schemas.microsoft.com/office/drawing/2014/main" id="{A6631073-B7AD-4B4B-84E2-C4D7A6AF1B0E}"/>
              </a:ext>
            </a:extLst>
          </p:cNvPr>
          <p:cNvSpPr/>
          <p:nvPr/>
        </p:nvSpPr>
        <p:spPr bwMode="auto">
          <a:xfrm>
            <a:off x="1037372" y="5401992"/>
            <a:ext cx="10742678" cy="12710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1199" dirty="0">
                <a:solidFill>
                  <a:srgbClr val="A31515"/>
                </a:solidFill>
                <a:latin typeface="Consolas" panose="020B0609020204030204" pitchFamily="49" charset="0"/>
              </a:rPr>
              <a:t>Service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app01svc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ServiceDnsName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app01.container.abcxdomain.com</a:t>
            </a:r>
            <a:r>
              <a:rPr lang="en-US" sz="1199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&lt;</a:t>
            </a:r>
            <a:r>
              <a:rPr lang="en-US" sz="1199" dirty="0" err="1">
                <a:solidFill>
                  <a:srgbClr val="A31515"/>
                </a:solidFill>
                <a:latin typeface="Consolas" panose="020B0609020204030204" pitchFamily="49" charset="0"/>
              </a:rPr>
              <a:t>StatelessService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 err="1">
                <a:solidFill>
                  <a:srgbClr val="FF0000"/>
                </a:solidFill>
                <a:latin typeface="Consolas" panose="020B0609020204030204" pitchFamily="49" charset="0"/>
              </a:rPr>
              <a:t>ServiceTypeName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app01svcType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 err="1">
                <a:solidFill>
                  <a:srgbClr val="FF0000"/>
                </a:solidFill>
                <a:latin typeface="Consolas" panose="020B0609020204030204" pitchFamily="49" charset="0"/>
              </a:rPr>
              <a:t>InstanceCount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[app01svc_InstanceCount]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&lt;/</a:t>
            </a:r>
            <a:r>
              <a:rPr lang="en-US" sz="1199" dirty="0" err="1">
                <a:solidFill>
                  <a:srgbClr val="A31515"/>
                </a:solidFill>
                <a:latin typeface="Consolas" panose="020B0609020204030204" pitchFamily="49" charset="0"/>
              </a:rPr>
              <a:t>StatelessService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&lt;/</a:t>
            </a:r>
            <a:r>
              <a:rPr lang="en-US" sz="1199" dirty="0">
                <a:solidFill>
                  <a:srgbClr val="A31515"/>
                </a:solidFill>
                <a:latin typeface="Consolas" panose="020B0609020204030204" pitchFamily="49" charset="0"/>
              </a:rPr>
              <a:t>Service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p14="http://schemas.microsoft.com/office/powerpoint/2010/main" xmlns:a16="http://schemas.microsoft.com/office/drawing/2014/main" id="{7D9D3173-5BE3-40B4-8F53-B13398F8449E}"/>
              </a:ext>
            </a:extLst>
          </p:cNvPr>
          <p:cNvSpPr txBox="1"/>
          <p:nvPr/>
        </p:nvSpPr>
        <p:spPr>
          <a:xfrm>
            <a:off x="9189615" y="5415147"/>
            <a:ext cx="2361866" cy="219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63">
              <a:defRPr/>
            </a:pPr>
            <a:r>
              <a:rPr lang="en-US" sz="1399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</a:rPr>
              <a:t>ApplicationManifest.xml</a:t>
            </a:r>
            <a:endParaRPr lang="en-US" sz="2000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487957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p14="http://schemas.microsoft.com/office/powerpoint/2010/main" xmlns:a16="http://schemas.microsoft.com/office/drawing/2014/main" id="{5D6DCE85-A8C5-4055-A9F0-09A47952D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508" y="1137038"/>
            <a:ext cx="11236276" cy="3137664"/>
          </a:xfrm>
        </p:spPr>
        <p:txBody>
          <a:bodyPr/>
          <a:lstStyle/>
          <a:p>
            <a:r>
              <a:rPr lang="en-US" dirty="0"/>
              <a:t>Use Resource Constraints to optimize container placement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Container Auto-scale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p14="http://schemas.microsoft.com/office/powerpoint/2010/main" xmlns:a16="http://schemas.microsoft.com/office/drawing/2014/main" id="{337B969B-918E-468A-B9F8-E5A4A956358C}"/>
              </a:ext>
            </a:extLst>
          </p:cNvPr>
          <p:cNvSpPr/>
          <p:nvPr/>
        </p:nvSpPr>
        <p:spPr bwMode="auto">
          <a:xfrm>
            <a:off x="1037373" y="1668722"/>
            <a:ext cx="10590297" cy="16761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&lt;</a:t>
            </a:r>
            <a:r>
              <a:rPr lang="en-US" sz="1199" dirty="0">
                <a:solidFill>
                  <a:srgbClr val="A31515"/>
                </a:solidFill>
                <a:latin typeface="Consolas" panose="020B0609020204030204" pitchFamily="49" charset="0"/>
              </a:rPr>
              <a:t>Policies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fr-FR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&lt;</a:t>
            </a:r>
            <a:r>
              <a:rPr lang="fr-FR" sz="1199" dirty="0" err="1">
                <a:solidFill>
                  <a:srgbClr val="A31515"/>
                </a:solidFill>
                <a:latin typeface="Consolas" panose="020B0609020204030204" pitchFamily="49" charset="0"/>
              </a:rPr>
              <a:t>ContainerHostPolicies</a:t>
            </a:r>
            <a:r>
              <a:rPr lang="fr-FR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fr-FR" sz="1199" dirty="0" err="1">
                <a:solidFill>
                  <a:srgbClr val="FF0000"/>
                </a:solidFill>
                <a:latin typeface="Consolas" panose="020B0609020204030204" pitchFamily="49" charset="0"/>
              </a:rPr>
              <a:t>CodePackageRef</a:t>
            </a:r>
            <a:r>
              <a:rPr lang="fr-FR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fr-FR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fr-FR" sz="1199" dirty="0">
                <a:solidFill>
                  <a:srgbClr val="0000FF"/>
                </a:solidFill>
                <a:latin typeface="Consolas" panose="020B0609020204030204" pitchFamily="49" charset="0"/>
              </a:rPr>
              <a:t>Code</a:t>
            </a:r>
            <a:r>
              <a:rPr lang="fr-FR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fr-FR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fr-FR" sz="1199" dirty="0">
                <a:solidFill>
                  <a:srgbClr val="FF0000"/>
                </a:solidFill>
                <a:latin typeface="Consolas" panose="020B0609020204030204" pitchFamily="49" charset="0"/>
              </a:rPr>
              <a:t>Isolation</a:t>
            </a:r>
            <a:r>
              <a:rPr lang="fr-FR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fr-FR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fr-FR" sz="1199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fr-FR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fr-FR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FR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  &lt;</a:t>
            </a:r>
            <a:r>
              <a:rPr lang="en-US" sz="1199" dirty="0" err="1">
                <a:solidFill>
                  <a:srgbClr val="A31515"/>
                </a:solidFill>
                <a:latin typeface="Consolas" panose="020B0609020204030204" pitchFamily="49" charset="0"/>
              </a:rPr>
              <a:t>RepositoryCredentials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 err="1">
                <a:solidFill>
                  <a:srgbClr val="FF0000"/>
                </a:solidFill>
                <a:latin typeface="Consolas" panose="020B0609020204030204" pitchFamily="49" charset="0"/>
              </a:rPr>
              <a:t>AccountName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 err="1">
                <a:solidFill>
                  <a:srgbClr val="0000FF"/>
                </a:solidFill>
                <a:latin typeface="Consolas" panose="020B0609020204030204" pitchFamily="49" charset="0"/>
              </a:rPr>
              <a:t>acnsfc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>
                <a:solidFill>
                  <a:srgbClr val="FF0000"/>
                </a:solidFill>
                <a:latin typeface="Consolas" panose="020B0609020204030204" pitchFamily="49" charset="0"/>
              </a:rPr>
              <a:t>Password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 err="1">
                <a:solidFill>
                  <a:srgbClr val="FF0000"/>
                </a:solidFill>
                <a:latin typeface="Consolas" panose="020B0609020204030204" pitchFamily="49" charset="0"/>
              </a:rPr>
              <a:t>PasswordEncrypted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  &lt;</a:t>
            </a:r>
            <a:r>
              <a:rPr lang="en-US" sz="1199" dirty="0" err="1">
                <a:solidFill>
                  <a:srgbClr val="A31515"/>
                </a:solidFill>
                <a:latin typeface="Consolas" panose="020B0609020204030204" pitchFamily="49" charset="0"/>
              </a:rPr>
              <a:t>NetworkConfig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 err="1">
                <a:solidFill>
                  <a:srgbClr val="FF0000"/>
                </a:solidFill>
                <a:latin typeface="Consolas" panose="020B0609020204030204" pitchFamily="49" charset="0"/>
              </a:rPr>
              <a:t>NetworkType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Open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&lt;/</a:t>
            </a:r>
            <a:r>
              <a:rPr lang="en-US" sz="1199" dirty="0" err="1">
                <a:solidFill>
                  <a:srgbClr val="A31515"/>
                </a:solidFill>
                <a:latin typeface="Consolas" panose="020B0609020204030204" pitchFamily="49" charset="0"/>
              </a:rPr>
              <a:t>ContainerHostPolicies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199" b="1" dirty="0" err="1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ServicePackageResourceGovernancePolicy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CpuCores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1199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MemoryInMB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1024</a:t>
            </a:r>
            <a:r>
              <a:rPr lang="en-US" sz="1199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11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&lt;/</a:t>
            </a:r>
            <a:r>
              <a:rPr lang="en-US" sz="1199" dirty="0">
                <a:solidFill>
                  <a:srgbClr val="A31515"/>
                </a:solidFill>
                <a:latin typeface="Consolas" panose="020B0609020204030204" pitchFamily="49" charset="0"/>
              </a:rPr>
              <a:t>Policies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p14="http://schemas.microsoft.com/office/powerpoint/2010/main" xmlns:a16="http://schemas.microsoft.com/office/drawing/2014/main" id="{BD53BB49-9B06-4E4C-9F31-4E44AF38429D}"/>
              </a:ext>
            </a:extLst>
          </p:cNvPr>
          <p:cNvSpPr/>
          <p:nvPr/>
        </p:nvSpPr>
        <p:spPr bwMode="auto">
          <a:xfrm>
            <a:off x="884994" y="4259154"/>
            <a:ext cx="10742678" cy="24380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&lt;</a:t>
            </a:r>
            <a:r>
              <a:rPr lang="en-US" sz="1199" dirty="0">
                <a:solidFill>
                  <a:srgbClr val="A31515"/>
                </a:solidFill>
                <a:latin typeface="Consolas" panose="020B0609020204030204" pitchFamily="49" charset="0"/>
              </a:rPr>
              <a:t>Service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app01svc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 err="1">
                <a:solidFill>
                  <a:srgbClr val="FF0000"/>
                </a:solidFill>
                <a:latin typeface="Consolas" panose="020B0609020204030204" pitchFamily="49" charset="0"/>
              </a:rPr>
              <a:t>ServiceDnsName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app01.container.abcxdomain.com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&lt;</a:t>
            </a:r>
            <a:r>
              <a:rPr lang="en-US" sz="1199" dirty="0" err="1">
                <a:solidFill>
                  <a:srgbClr val="A31515"/>
                </a:solidFill>
                <a:latin typeface="Consolas" panose="020B0609020204030204" pitchFamily="49" charset="0"/>
              </a:rPr>
              <a:t>StatelessService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 err="1">
                <a:solidFill>
                  <a:srgbClr val="FF0000"/>
                </a:solidFill>
                <a:latin typeface="Consolas" panose="020B0609020204030204" pitchFamily="49" charset="0"/>
              </a:rPr>
              <a:t>ServiceTypeName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app01svcType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 err="1">
                <a:solidFill>
                  <a:srgbClr val="FF0000"/>
                </a:solidFill>
                <a:latin typeface="Consolas" panose="020B0609020204030204" pitchFamily="49" charset="0"/>
              </a:rPr>
              <a:t>InstanceCount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[app01svc_InstanceCount]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199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ServiceScalingPolicies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  &lt;</a:t>
            </a:r>
            <a:r>
              <a:rPr lang="en-US" sz="1199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ScalingPolicy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    &lt;</a:t>
            </a:r>
            <a:r>
              <a:rPr lang="en-US" sz="1199" b="1" dirty="0" err="1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AveragePartitionLoadScalingTrigger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MetricName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servicefabric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:/_</a:t>
            </a:r>
            <a:r>
              <a:rPr lang="en-US" sz="1199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CpuCores</a:t>
            </a:r>
            <a:r>
              <a:rPr lang="en-US" sz="1199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LowerLoadThreshold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0.2</a:t>
            </a:r>
            <a:r>
              <a:rPr lang="en-US" sz="1199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		</a:t>
            </a:r>
            <a:r>
              <a:rPr lang="en-US" sz="11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UpperLoadThreshold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0.3</a:t>
            </a:r>
            <a:r>
              <a:rPr lang="en-US" sz="1199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ScaleIntervalInSeconds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600</a:t>
            </a:r>
            <a:r>
              <a:rPr lang="en-US" sz="1199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US" sz="11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    &lt;</a:t>
            </a:r>
            <a:r>
              <a:rPr lang="en-US" sz="1199" b="1" dirty="0" err="1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InstanceCountScalingMechanism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MinInstanceCount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1199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MaxInstanceCount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US" sz="1199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ScaleIncrement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1199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US" sz="11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  &lt;/</a:t>
            </a:r>
            <a:r>
              <a:rPr lang="en-US" sz="1199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ScalingPolicy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&lt;/</a:t>
            </a:r>
            <a:r>
              <a:rPr lang="en-US" sz="1199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ServiceScalingPolicies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&lt;/</a:t>
            </a:r>
            <a:r>
              <a:rPr lang="en-US" sz="1199" dirty="0" err="1">
                <a:solidFill>
                  <a:srgbClr val="A31515"/>
                </a:solidFill>
                <a:latin typeface="Consolas" panose="020B0609020204030204" pitchFamily="49" charset="0"/>
              </a:rPr>
              <a:t>StatelessService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&lt;/</a:t>
            </a:r>
            <a:r>
              <a:rPr lang="en-US" sz="1199" dirty="0">
                <a:solidFill>
                  <a:srgbClr val="A31515"/>
                </a:solidFill>
                <a:latin typeface="Consolas" panose="020B0609020204030204" pitchFamily="49" charset="0"/>
              </a:rPr>
              <a:t>Service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p14="http://schemas.microsoft.com/office/powerpoint/2010/main" xmlns:a16="http://schemas.microsoft.com/office/drawing/2014/main" id="{0CDB23F3-FC50-4BDF-8EE9-C8F8E6EA2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37" y="221127"/>
            <a:ext cx="11237870" cy="564947"/>
          </a:xfrm>
        </p:spPr>
        <p:txBody>
          <a:bodyPr/>
          <a:lstStyle/>
          <a:p>
            <a:r>
              <a:rPr lang="en-US" dirty="0"/>
              <a:t>Scaling Best Practices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p14="http://schemas.microsoft.com/office/powerpoint/2010/main" xmlns:a16="http://schemas.microsoft.com/office/drawing/2014/main" id="{83596478-3582-469D-95DA-CE7372B668A5}"/>
              </a:ext>
            </a:extLst>
          </p:cNvPr>
          <p:cNvSpPr txBox="1"/>
          <p:nvPr/>
        </p:nvSpPr>
        <p:spPr>
          <a:xfrm>
            <a:off x="9037238" y="1672437"/>
            <a:ext cx="2361866" cy="219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63">
              <a:defRPr/>
            </a:pPr>
            <a:r>
              <a:rPr lang="en-US" sz="1399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</a:rPr>
              <a:t>ApplicationManifest.xml</a:t>
            </a:r>
            <a:endParaRPr lang="en-US" sz="2000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p14="http://schemas.microsoft.com/office/powerpoint/2010/main" xmlns:a16="http://schemas.microsoft.com/office/drawing/2014/main" id="{183CBB3A-E986-42F3-91DD-2A2DA3D27523}"/>
              </a:ext>
            </a:extLst>
          </p:cNvPr>
          <p:cNvSpPr txBox="1"/>
          <p:nvPr/>
        </p:nvSpPr>
        <p:spPr>
          <a:xfrm>
            <a:off x="9189615" y="4272309"/>
            <a:ext cx="2361866" cy="219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63">
              <a:defRPr/>
            </a:pPr>
            <a:r>
              <a:rPr lang="en-US" sz="1399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</a:rPr>
              <a:t>ApplicationManifest.xml</a:t>
            </a:r>
            <a:endParaRPr lang="en-US" sz="2000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27454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2448" y="221593"/>
            <a:ext cx="11234682" cy="564867"/>
          </a:xfrm>
        </p:spPr>
        <p:txBody>
          <a:bodyPr/>
          <a:lstStyle/>
          <a:p>
            <a:r>
              <a:rPr lang="en-US" dirty="0"/>
              <a:t>DevOps </a:t>
            </a:r>
            <a:r>
              <a:rPr lang="en-US" dirty="0" smtClean="0"/>
              <a:t>Lifecycle Example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51B504AE-9788-4B2C-9E55-BB80297C25A0}"/>
              </a:ext>
            </a:extLst>
          </p:cNvPr>
          <p:cNvSpPr txBox="1"/>
          <p:nvPr/>
        </p:nvSpPr>
        <p:spPr>
          <a:xfrm>
            <a:off x="454717" y="6588416"/>
            <a:ext cx="372935" cy="1921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205">
              <a:defRPr/>
            </a:pPr>
            <a:r>
              <a:rPr lang="en-US" sz="1224" b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</a:rPr>
              <a:t>KEY: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5C388CAB-4F88-4B07-8ABF-3A16714F1EB4}"/>
              </a:ext>
            </a:extLst>
          </p:cNvPr>
          <p:cNvSpPr/>
          <p:nvPr/>
        </p:nvSpPr>
        <p:spPr bwMode="auto">
          <a:xfrm>
            <a:off x="1011581" y="6612635"/>
            <a:ext cx="139851" cy="139851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68" tIns="149175" rIns="186468" bIns="149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06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FC7DCE8C-7FCB-41FD-92D8-F6EDE2D2B5E6}"/>
              </a:ext>
            </a:extLst>
          </p:cNvPr>
          <p:cNvSpPr txBox="1"/>
          <p:nvPr/>
        </p:nvSpPr>
        <p:spPr>
          <a:xfrm>
            <a:off x="1229615" y="6588416"/>
            <a:ext cx="834918" cy="1921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205">
              <a:defRPr/>
            </a:pPr>
            <a:r>
              <a:rPr lang="en-US" sz="1224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</a:rPr>
              <a:t>Developer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F272554B-4D2E-414F-8A83-100F8EBC7BA4}"/>
              </a:ext>
            </a:extLst>
          </p:cNvPr>
          <p:cNvSpPr/>
          <p:nvPr/>
        </p:nvSpPr>
        <p:spPr bwMode="auto">
          <a:xfrm>
            <a:off x="2120718" y="6606903"/>
            <a:ext cx="139851" cy="13985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68" tIns="149175" rIns="186468" bIns="149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06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6D602365-4FDD-4C1A-B7F0-CA04A4144AAE}"/>
              </a:ext>
            </a:extLst>
          </p:cNvPr>
          <p:cNvSpPr txBox="1"/>
          <p:nvPr/>
        </p:nvSpPr>
        <p:spPr>
          <a:xfrm>
            <a:off x="2338752" y="6582683"/>
            <a:ext cx="1763363" cy="1921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205">
              <a:defRPr/>
            </a:pPr>
            <a:r>
              <a:rPr lang="en-US" sz="1224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</a:rPr>
              <a:t>Container Engineering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A9721EED-C705-4F0B-BF00-A0D9531FF76A}"/>
              </a:ext>
            </a:extLst>
          </p:cNvPr>
          <p:cNvSpPr/>
          <p:nvPr/>
        </p:nvSpPr>
        <p:spPr bwMode="auto">
          <a:xfrm>
            <a:off x="4102114" y="6603336"/>
            <a:ext cx="139851" cy="13985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68" tIns="149175" rIns="186468" bIns="149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06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54BDD201-76CC-40BA-BFC8-0774184F8D4F}"/>
              </a:ext>
            </a:extLst>
          </p:cNvPr>
          <p:cNvSpPr txBox="1"/>
          <p:nvPr/>
        </p:nvSpPr>
        <p:spPr>
          <a:xfrm>
            <a:off x="4320147" y="6579118"/>
            <a:ext cx="725726" cy="1921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205">
              <a:defRPr/>
            </a:pPr>
            <a:r>
              <a:rPr lang="en-US" sz="1224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</a:rPr>
              <a:t>Security</a:t>
            </a:r>
          </a:p>
        </p:txBody>
      </p:sp>
      <p:pic>
        <p:nvPicPr>
          <p:cNvPr id="111" name="Picture 110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780BBCAA-CB97-46B7-A1AC-EFDE3D250F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302" y="3419782"/>
            <a:ext cx="540163" cy="499597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C5ACF9B9-BA5F-4EC2-9968-7157A8C431A5}"/>
              </a:ext>
            </a:extLst>
          </p:cNvPr>
          <p:cNvCxnSpPr>
            <a:cxnSpLocks/>
          </p:cNvCxnSpPr>
          <p:nvPr/>
        </p:nvCxnSpPr>
        <p:spPr>
          <a:xfrm>
            <a:off x="8137634" y="3527594"/>
            <a:ext cx="883779" cy="0"/>
          </a:xfrm>
          <a:prstGeom prst="straightConnector1">
            <a:avLst/>
          </a:prstGeom>
          <a:ln w="12700">
            <a:solidFill>
              <a:srgbClr val="004D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13AF072D-4EBF-4953-A153-04FB91D38608}"/>
              </a:ext>
            </a:extLst>
          </p:cNvPr>
          <p:cNvCxnSpPr>
            <a:cxnSpLocks/>
          </p:cNvCxnSpPr>
          <p:nvPr/>
        </p:nvCxnSpPr>
        <p:spPr>
          <a:xfrm>
            <a:off x="8137634" y="3791675"/>
            <a:ext cx="883779" cy="0"/>
          </a:xfrm>
          <a:prstGeom prst="straightConnector1">
            <a:avLst/>
          </a:prstGeom>
          <a:ln w="12700">
            <a:solidFill>
              <a:srgbClr val="FF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D4D61F5F-C964-4825-A4CF-7040DCE9C21D}"/>
              </a:ext>
            </a:extLst>
          </p:cNvPr>
          <p:cNvSpPr txBox="1"/>
          <p:nvPr/>
        </p:nvSpPr>
        <p:spPr>
          <a:xfrm>
            <a:off x="8932687" y="4022495"/>
            <a:ext cx="1314905" cy="495236"/>
          </a:xfrm>
          <a:prstGeom prst="rect">
            <a:avLst/>
          </a:prstGeom>
          <a:noFill/>
        </p:spPr>
        <p:txBody>
          <a:bodyPr wrap="square" lIns="0" tIns="0" rIns="0" bIns="46616" rtlCol="0">
            <a:spAutoFit/>
          </a:bodyPr>
          <a:lstStyle/>
          <a:p>
            <a:pPr defTabSz="932205">
              <a:defRPr/>
            </a:pPr>
            <a:r>
              <a:rPr lang="en-US" sz="1428" b="1" dirty="0">
                <a:solidFill>
                  <a:srgbClr val="1A1A1A"/>
                </a:solidFill>
              </a:rPr>
              <a:t>Service Fabric Environments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1B92C6BD-3318-42DF-8BB6-CEEE2A1C6488}"/>
              </a:ext>
            </a:extLst>
          </p:cNvPr>
          <p:cNvCxnSpPr>
            <a:cxnSpLocks/>
          </p:cNvCxnSpPr>
          <p:nvPr/>
        </p:nvCxnSpPr>
        <p:spPr>
          <a:xfrm>
            <a:off x="9877481" y="3815509"/>
            <a:ext cx="855716" cy="0"/>
          </a:xfrm>
          <a:prstGeom prst="straightConnector1">
            <a:avLst/>
          </a:prstGeom>
          <a:ln w="12700">
            <a:solidFill>
              <a:srgbClr val="FF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83D48575-820A-44B3-8283-5689BE678AB7}"/>
              </a:ext>
            </a:extLst>
          </p:cNvPr>
          <p:cNvSpPr txBox="1"/>
          <p:nvPr/>
        </p:nvSpPr>
        <p:spPr>
          <a:xfrm>
            <a:off x="10821837" y="4022496"/>
            <a:ext cx="1066592" cy="719319"/>
          </a:xfrm>
          <a:prstGeom prst="rect">
            <a:avLst/>
          </a:prstGeom>
          <a:noFill/>
        </p:spPr>
        <p:txBody>
          <a:bodyPr wrap="square" lIns="0" tIns="0" rIns="0" bIns="46616" rtlCol="0">
            <a:spAutoFit/>
          </a:bodyPr>
          <a:lstStyle/>
          <a:p>
            <a:pPr algn="ctr" defTabSz="932205">
              <a:defRPr/>
            </a:pPr>
            <a:r>
              <a:rPr lang="en-US" sz="1428" b="1" dirty="0">
                <a:solidFill>
                  <a:srgbClr val="1A1A1A"/>
                </a:solidFill>
              </a:rPr>
              <a:t>Monitor</a:t>
            </a:r>
          </a:p>
          <a:p>
            <a:pPr algn="ctr" defTabSz="932205">
              <a:defRPr/>
            </a:pPr>
            <a:r>
              <a:rPr lang="en-US" sz="1428" b="1" dirty="0">
                <a:solidFill>
                  <a:srgbClr val="1A1A1A"/>
                </a:solidFill>
              </a:rPr>
              <a:t>(Log Analytics)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4920C4C9-D51C-458F-8252-9BD4C4846889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0883860" y="3143665"/>
            <a:ext cx="863119" cy="863119"/>
          </a:xfrm>
          <a:prstGeom prst="rect">
            <a:avLst/>
          </a:prstGeom>
        </p:spPr>
      </p:pic>
      <p:cxnSp>
        <p:nvCxnSpPr>
          <p:cNvPr id="118" name="Straight Arrow Connector 117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33A4894C-A74D-4207-83EE-D1EDC45B3080}"/>
              </a:ext>
            </a:extLst>
          </p:cNvPr>
          <p:cNvCxnSpPr>
            <a:cxnSpLocks/>
          </p:cNvCxnSpPr>
          <p:nvPr/>
        </p:nvCxnSpPr>
        <p:spPr>
          <a:xfrm>
            <a:off x="8169851" y="2158767"/>
            <a:ext cx="1120168" cy="12206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92108CBE-D479-4E52-883E-56187960F66F}"/>
              </a:ext>
            </a:extLst>
          </p:cNvPr>
          <p:cNvSpPr txBox="1"/>
          <p:nvPr/>
        </p:nvSpPr>
        <p:spPr>
          <a:xfrm>
            <a:off x="9082259" y="2508603"/>
            <a:ext cx="958375" cy="495174"/>
          </a:xfrm>
          <a:prstGeom prst="rect">
            <a:avLst/>
          </a:prstGeom>
          <a:noFill/>
        </p:spPr>
        <p:txBody>
          <a:bodyPr wrap="square" lIns="0" tIns="0" rIns="0" bIns="46616" rtlCol="0">
            <a:spAutoFit/>
          </a:bodyPr>
          <a:lstStyle/>
          <a:p>
            <a:pPr defTabSz="932205">
              <a:defRPr/>
            </a:pPr>
            <a:r>
              <a:rPr lang="en-US" sz="1428" b="1" dirty="0">
                <a:solidFill>
                  <a:srgbClr val="1A1A1A"/>
                </a:solidFill>
              </a:rPr>
              <a:t>Runtime Scan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1B1248A8-771E-41CA-B9E7-1EED940D4337}"/>
              </a:ext>
            </a:extLst>
          </p:cNvPr>
          <p:cNvCxnSpPr>
            <a:cxnSpLocks/>
          </p:cNvCxnSpPr>
          <p:nvPr/>
        </p:nvCxnSpPr>
        <p:spPr>
          <a:xfrm>
            <a:off x="9877482" y="3575224"/>
            <a:ext cx="883779" cy="0"/>
          </a:xfrm>
          <a:prstGeom prst="straightConnector1">
            <a:avLst/>
          </a:prstGeom>
          <a:ln w="12700">
            <a:solidFill>
              <a:srgbClr val="004D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B670C69E-7A2D-4657-A34A-C83E8E4B1B4D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795148" y="3455752"/>
            <a:ext cx="887125" cy="433005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6F49B4DF-0A83-43D9-9B2C-1ADA5F9109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853" y="2545327"/>
            <a:ext cx="579031" cy="478537"/>
          </a:xfrm>
          <a:prstGeom prst="rect">
            <a:avLst/>
          </a:prstGeom>
        </p:spPr>
      </p:pic>
      <p:pic>
        <p:nvPicPr>
          <p:cNvPr id="123" name="Picture 4" descr="Image result for octopus build tool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8EE3563E-E185-4815-B778-AE6DCE2E3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606" y="3057631"/>
            <a:ext cx="1005428" cy="4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59B21CA9-0818-4D8D-AB66-365FC0D71F94}"/>
              </a:ext>
            </a:extLst>
          </p:cNvPr>
          <p:cNvSpPr txBox="1"/>
          <p:nvPr/>
        </p:nvSpPr>
        <p:spPr>
          <a:xfrm>
            <a:off x="5320493" y="2947472"/>
            <a:ext cx="569374" cy="271124"/>
          </a:xfrm>
          <a:prstGeom prst="rect">
            <a:avLst/>
          </a:prstGeom>
          <a:noFill/>
        </p:spPr>
        <p:txBody>
          <a:bodyPr wrap="square" lIns="0" tIns="0" rIns="0" bIns="46616" rtlCol="0">
            <a:spAutoFit/>
          </a:bodyPr>
          <a:lstStyle/>
          <a:p>
            <a:pPr defTabSz="932205">
              <a:defRPr/>
            </a:pPr>
            <a:r>
              <a:rPr lang="en-US" sz="1428" b="1" dirty="0">
                <a:solidFill>
                  <a:srgbClr val="1A1A1A"/>
                </a:solidFill>
              </a:rPr>
              <a:t>Push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D35EEF12-F500-4DC3-8293-04E92F1018A8}"/>
              </a:ext>
            </a:extLst>
          </p:cNvPr>
          <p:cNvCxnSpPr>
            <a:cxnSpLocks/>
          </p:cNvCxnSpPr>
          <p:nvPr/>
        </p:nvCxnSpPr>
        <p:spPr>
          <a:xfrm>
            <a:off x="6068915" y="3546834"/>
            <a:ext cx="883779" cy="0"/>
          </a:xfrm>
          <a:prstGeom prst="straightConnector1">
            <a:avLst/>
          </a:prstGeom>
          <a:ln w="12700">
            <a:solidFill>
              <a:srgbClr val="004D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800809E6-4EBC-4393-AD21-32317E71C699}"/>
              </a:ext>
            </a:extLst>
          </p:cNvPr>
          <p:cNvSpPr txBox="1"/>
          <p:nvPr/>
        </p:nvSpPr>
        <p:spPr>
          <a:xfrm>
            <a:off x="5620204" y="4340898"/>
            <a:ext cx="557012" cy="271124"/>
          </a:xfrm>
          <a:prstGeom prst="rect">
            <a:avLst/>
          </a:prstGeom>
          <a:noFill/>
        </p:spPr>
        <p:txBody>
          <a:bodyPr wrap="square" lIns="0" tIns="0" rIns="0" bIns="46616" rtlCol="0">
            <a:spAutoFit/>
          </a:bodyPr>
          <a:lstStyle/>
          <a:p>
            <a:pPr defTabSz="932205">
              <a:defRPr/>
            </a:pPr>
            <a:r>
              <a:rPr lang="en-US" sz="1428" b="1" dirty="0">
                <a:solidFill>
                  <a:srgbClr val="1A1A1A"/>
                </a:solidFill>
              </a:rPr>
              <a:t>Pull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1DE5B5A9-E22B-4923-9DC7-6711B14C851C}"/>
              </a:ext>
            </a:extLst>
          </p:cNvPr>
          <p:cNvCxnSpPr>
            <a:cxnSpLocks/>
          </p:cNvCxnSpPr>
          <p:nvPr/>
        </p:nvCxnSpPr>
        <p:spPr>
          <a:xfrm>
            <a:off x="6068915" y="3810914"/>
            <a:ext cx="883779" cy="0"/>
          </a:xfrm>
          <a:prstGeom prst="straightConnector1">
            <a:avLst/>
          </a:prstGeom>
          <a:ln w="12700">
            <a:solidFill>
              <a:srgbClr val="FF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127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A6E31BCC-5407-42C6-B74D-991A78464A4B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1785410" y="4327752"/>
            <a:ext cx="1722674" cy="334074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287EEE76-A8E6-44CC-AA5A-D9559DD14A84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7135512" y="3778705"/>
            <a:ext cx="887125" cy="433005"/>
          </a:xfrm>
          <a:prstGeom prst="rect">
            <a:avLst/>
          </a:prstGeom>
        </p:spPr>
      </p:pic>
      <p:cxnSp>
        <p:nvCxnSpPr>
          <p:cNvPr id="130" name="Straight Arrow Connector 129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3933ABF8-F5BE-4084-A66A-3A7499201D7A}"/>
              </a:ext>
            </a:extLst>
          </p:cNvPr>
          <p:cNvCxnSpPr>
            <a:cxnSpLocks/>
          </p:cNvCxnSpPr>
          <p:nvPr/>
        </p:nvCxnSpPr>
        <p:spPr>
          <a:xfrm flipV="1">
            <a:off x="1284496" y="3888757"/>
            <a:ext cx="1516774" cy="688486"/>
          </a:xfrm>
          <a:prstGeom prst="straightConnector1">
            <a:avLst/>
          </a:prstGeom>
          <a:ln w="12700">
            <a:solidFill>
              <a:srgbClr val="FF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ED539BCB-8A26-4221-8EEB-EAFBEDFDC909}"/>
              </a:ext>
            </a:extLst>
          </p:cNvPr>
          <p:cNvCxnSpPr>
            <a:cxnSpLocks/>
          </p:cNvCxnSpPr>
          <p:nvPr/>
        </p:nvCxnSpPr>
        <p:spPr>
          <a:xfrm>
            <a:off x="1167787" y="2616114"/>
            <a:ext cx="1633484" cy="1119991"/>
          </a:xfrm>
          <a:prstGeom prst="straightConnector1">
            <a:avLst/>
          </a:prstGeom>
          <a:ln w="12700">
            <a:solidFill>
              <a:srgbClr val="004D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6D28D9B4-E8C7-4DC3-9CC1-00240616A029}"/>
              </a:ext>
            </a:extLst>
          </p:cNvPr>
          <p:cNvCxnSpPr>
            <a:cxnSpLocks/>
          </p:cNvCxnSpPr>
          <p:nvPr/>
        </p:nvCxnSpPr>
        <p:spPr>
          <a:xfrm>
            <a:off x="3775579" y="3610186"/>
            <a:ext cx="883779" cy="0"/>
          </a:xfrm>
          <a:prstGeom prst="straightConnector1">
            <a:avLst/>
          </a:prstGeom>
          <a:ln w="12700">
            <a:solidFill>
              <a:srgbClr val="004D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1AB3BEE5-6658-4619-894D-E07A5FFD4F8B}"/>
              </a:ext>
            </a:extLst>
          </p:cNvPr>
          <p:cNvCxnSpPr>
            <a:cxnSpLocks/>
          </p:cNvCxnSpPr>
          <p:nvPr/>
        </p:nvCxnSpPr>
        <p:spPr>
          <a:xfrm>
            <a:off x="3775579" y="3874267"/>
            <a:ext cx="883779" cy="0"/>
          </a:xfrm>
          <a:prstGeom prst="straightConnector1">
            <a:avLst/>
          </a:prstGeom>
          <a:ln w="12700">
            <a:solidFill>
              <a:srgbClr val="FF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8FB0D964-A4FB-4627-8FA5-70A895CBC8D3}"/>
              </a:ext>
            </a:extLst>
          </p:cNvPr>
          <p:cNvCxnSpPr>
            <a:cxnSpLocks/>
          </p:cNvCxnSpPr>
          <p:nvPr/>
        </p:nvCxnSpPr>
        <p:spPr>
          <a:xfrm>
            <a:off x="5202665" y="4143901"/>
            <a:ext cx="0" cy="552330"/>
          </a:xfrm>
          <a:prstGeom prst="straightConnector1">
            <a:avLst/>
          </a:prstGeom>
          <a:ln w="12700">
            <a:solidFill>
              <a:srgbClr val="FF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6AA80E41-A580-4162-B6A0-3F2450343E9B}"/>
              </a:ext>
            </a:extLst>
          </p:cNvPr>
          <p:cNvSpPr txBox="1"/>
          <p:nvPr/>
        </p:nvSpPr>
        <p:spPr>
          <a:xfrm>
            <a:off x="4690147" y="4357590"/>
            <a:ext cx="569374" cy="271124"/>
          </a:xfrm>
          <a:prstGeom prst="rect">
            <a:avLst/>
          </a:prstGeom>
          <a:noFill/>
        </p:spPr>
        <p:txBody>
          <a:bodyPr wrap="square" lIns="0" tIns="0" rIns="0" bIns="46616" rtlCol="0">
            <a:spAutoFit/>
          </a:bodyPr>
          <a:lstStyle/>
          <a:p>
            <a:pPr defTabSz="932205">
              <a:defRPr/>
            </a:pPr>
            <a:r>
              <a:rPr lang="en-US" sz="1428" b="1" dirty="0">
                <a:solidFill>
                  <a:srgbClr val="1A1A1A"/>
                </a:solidFill>
              </a:rPr>
              <a:t>Push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022A2F5B-6C65-4806-B7F5-10C52457F82E}"/>
              </a:ext>
            </a:extLst>
          </p:cNvPr>
          <p:cNvCxnSpPr>
            <a:cxnSpLocks/>
          </p:cNvCxnSpPr>
          <p:nvPr/>
        </p:nvCxnSpPr>
        <p:spPr>
          <a:xfrm flipV="1">
            <a:off x="5199924" y="2759094"/>
            <a:ext cx="2743" cy="541740"/>
          </a:xfrm>
          <a:prstGeom prst="straightConnector1">
            <a:avLst/>
          </a:prstGeom>
          <a:ln w="12700">
            <a:solidFill>
              <a:srgbClr val="004D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33BE96F6-9F0E-4566-8DC9-B264201F9BFC}"/>
              </a:ext>
            </a:extLst>
          </p:cNvPr>
          <p:cNvCxnSpPr>
            <a:cxnSpLocks/>
          </p:cNvCxnSpPr>
          <p:nvPr/>
        </p:nvCxnSpPr>
        <p:spPr>
          <a:xfrm flipV="1">
            <a:off x="5490668" y="4122873"/>
            <a:ext cx="2743" cy="541740"/>
          </a:xfrm>
          <a:prstGeom prst="straightConnector1">
            <a:avLst/>
          </a:prstGeom>
          <a:ln w="12700">
            <a:solidFill>
              <a:srgbClr val="004D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9054ECB1-DE3F-43D0-B9D0-4DE74DF7DFC5}"/>
              </a:ext>
            </a:extLst>
          </p:cNvPr>
          <p:cNvSpPr txBox="1"/>
          <p:nvPr/>
        </p:nvSpPr>
        <p:spPr>
          <a:xfrm>
            <a:off x="4894731" y="3867537"/>
            <a:ext cx="1011466" cy="271124"/>
          </a:xfrm>
          <a:prstGeom prst="rect">
            <a:avLst/>
          </a:prstGeom>
          <a:noFill/>
        </p:spPr>
        <p:txBody>
          <a:bodyPr wrap="square" lIns="0" tIns="0" rIns="0" bIns="46616" rtlCol="0">
            <a:spAutoFit/>
          </a:bodyPr>
          <a:lstStyle/>
          <a:p>
            <a:pPr defTabSz="932205">
              <a:defRPr/>
            </a:pPr>
            <a:r>
              <a:rPr lang="en-US" sz="1428" b="1" dirty="0">
                <a:solidFill>
                  <a:srgbClr val="1A1A1A"/>
                </a:solidFill>
              </a:rPr>
              <a:t>Build/Test</a:t>
            </a:r>
          </a:p>
        </p:txBody>
      </p:sp>
      <p:pic>
        <p:nvPicPr>
          <p:cNvPr id="139" name="Picture 138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FE268923-0F82-4E7C-9048-E76F1AE609FE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2943555" y="3488038"/>
            <a:ext cx="887125" cy="433005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B76A5F97-2BB5-4213-AD99-8CD01342BF6A}"/>
              </a:ext>
            </a:extLst>
          </p:cNvPr>
          <p:cNvSpPr txBox="1"/>
          <p:nvPr/>
        </p:nvSpPr>
        <p:spPr>
          <a:xfrm>
            <a:off x="3130459" y="3929788"/>
            <a:ext cx="768608" cy="271124"/>
          </a:xfrm>
          <a:prstGeom prst="rect">
            <a:avLst/>
          </a:prstGeom>
          <a:noFill/>
        </p:spPr>
        <p:txBody>
          <a:bodyPr wrap="square" lIns="0" tIns="0" rIns="0" bIns="46616" rtlCol="0">
            <a:spAutoFit/>
          </a:bodyPr>
          <a:lstStyle/>
          <a:p>
            <a:pPr defTabSz="932205">
              <a:defRPr/>
            </a:pPr>
            <a:r>
              <a:rPr lang="en-US" sz="1428" b="1" dirty="0">
                <a:solidFill>
                  <a:srgbClr val="1A1A1A"/>
                </a:solidFill>
              </a:rPr>
              <a:t>VSTS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43455D79-7E06-4253-AAE1-7ED620D9BDE6}"/>
              </a:ext>
            </a:extLst>
          </p:cNvPr>
          <p:cNvSpPr txBox="1"/>
          <p:nvPr/>
        </p:nvSpPr>
        <p:spPr>
          <a:xfrm>
            <a:off x="7370011" y="3552596"/>
            <a:ext cx="768608" cy="271124"/>
          </a:xfrm>
          <a:prstGeom prst="rect">
            <a:avLst/>
          </a:prstGeom>
          <a:noFill/>
        </p:spPr>
        <p:txBody>
          <a:bodyPr wrap="square" lIns="0" tIns="0" rIns="0" bIns="46616" rtlCol="0">
            <a:spAutoFit/>
          </a:bodyPr>
          <a:lstStyle/>
          <a:p>
            <a:pPr defTabSz="932205">
              <a:defRPr/>
            </a:pPr>
            <a:r>
              <a:rPr lang="en-US" sz="1428" b="1" dirty="0">
                <a:solidFill>
                  <a:srgbClr val="1A1A1A"/>
                </a:solidFill>
              </a:rPr>
              <a:t>Deploy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02615959-0CA3-4B24-8CF2-3E207158BB5E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4478629" y="4800953"/>
            <a:ext cx="1836255" cy="960741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157A76DA-B296-40A3-A7AA-138133BAE127}"/>
              </a:ext>
            </a:extLst>
          </p:cNvPr>
          <p:cNvSpPr txBox="1"/>
          <p:nvPr/>
        </p:nvSpPr>
        <p:spPr>
          <a:xfrm>
            <a:off x="4711917" y="5781840"/>
            <a:ext cx="1646072" cy="495174"/>
          </a:xfrm>
          <a:prstGeom prst="rect">
            <a:avLst/>
          </a:prstGeom>
          <a:noFill/>
        </p:spPr>
        <p:txBody>
          <a:bodyPr wrap="square" lIns="0" tIns="0" rIns="0" bIns="46616" rtlCol="0">
            <a:spAutoFit/>
          </a:bodyPr>
          <a:lstStyle/>
          <a:p>
            <a:pPr algn="ctr" defTabSz="932205">
              <a:defRPr/>
            </a:pPr>
            <a:r>
              <a:rPr lang="en-US" sz="1428" b="1" dirty="0">
                <a:solidFill>
                  <a:srgbClr val="1A1A1A"/>
                </a:solidFill>
              </a:rPr>
              <a:t>Base Image Container Registry</a:t>
            </a:r>
          </a:p>
        </p:txBody>
      </p:sp>
      <p:pic>
        <p:nvPicPr>
          <p:cNvPr id="144" name="Picture 143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4F5513F8-5F17-405E-981C-DC1284E358D2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4252236" y="1727965"/>
            <a:ext cx="1836255" cy="960741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470F0538-418F-47A6-B337-3C74F4891963}"/>
              </a:ext>
            </a:extLst>
          </p:cNvPr>
          <p:cNvSpPr txBox="1"/>
          <p:nvPr/>
        </p:nvSpPr>
        <p:spPr>
          <a:xfrm>
            <a:off x="4399666" y="1164803"/>
            <a:ext cx="1646072" cy="495174"/>
          </a:xfrm>
          <a:prstGeom prst="rect">
            <a:avLst/>
          </a:prstGeom>
          <a:noFill/>
        </p:spPr>
        <p:txBody>
          <a:bodyPr wrap="square" lIns="0" tIns="0" rIns="0" bIns="46616" rtlCol="0">
            <a:spAutoFit/>
          </a:bodyPr>
          <a:lstStyle/>
          <a:p>
            <a:pPr algn="ctr" defTabSz="932205">
              <a:defRPr/>
            </a:pPr>
            <a:r>
              <a:rPr lang="en-US" sz="1428" b="1" dirty="0">
                <a:solidFill>
                  <a:srgbClr val="1A1A1A"/>
                </a:solidFill>
              </a:rPr>
              <a:t>App Container Registry</a:t>
            </a: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BD3505B7-B19C-4CB5-AC01-9C0D268EF2E1}"/>
              </a:ext>
            </a:extLst>
          </p:cNvPr>
          <p:cNvCxnSpPr>
            <a:cxnSpLocks/>
          </p:cNvCxnSpPr>
          <p:nvPr/>
        </p:nvCxnSpPr>
        <p:spPr>
          <a:xfrm>
            <a:off x="5808084" y="2619178"/>
            <a:ext cx="1411265" cy="654862"/>
          </a:xfrm>
          <a:prstGeom prst="straightConnector1">
            <a:avLst/>
          </a:prstGeom>
          <a:ln w="12700">
            <a:solidFill>
              <a:srgbClr val="004D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Picture 149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6CF3D29E-E9A3-4394-8B64-FED01FCC592D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599587" y="4562527"/>
            <a:ext cx="1174134" cy="881563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A159FB2B-309C-4883-82B7-64E1C62A6EDC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455702" y="1748154"/>
            <a:ext cx="1174134" cy="881563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CD4EABA2-1CFE-4912-9B8E-4808D4BDCEFB}"/>
              </a:ext>
            </a:extLst>
          </p:cNvPr>
          <p:cNvSpPr txBox="1"/>
          <p:nvPr/>
        </p:nvSpPr>
        <p:spPr>
          <a:xfrm>
            <a:off x="1274274" y="5357321"/>
            <a:ext cx="1213760" cy="495174"/>
          </a:xfrm>
          <a:prstGeom prst="rect">
            <a:avLst/>
          </a:prstGeom>
          <a:noFill/>
        </p:spPr>
        <p:txBody>
          <a:bodyPr wrap="square" lIns="0" tIns="0" rIns="0" bIns="46616" rtlCol="0">
            <a:spAutoFit/>
          </a:bodyPr>
          <a:lstStyle/>
          <a:p>
            <a:pPr defTabSz="932205">
              <a:defRPr/>
            </a:pPr>
            <a:r>
              <a:rPr lang="en-US" sz="1428" b="1" dirty="0">
                <a:solidFill>
                  <a:srgbClr val="1A1A1A"/>
                </a:solidFill>
              </a:rPr>
              <a:t>Container Engineering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C225831F-4CFF-4EE3-BA63-BA0DC6C4B200}"/>
              </a:ext>
            </a:extLst>
          </p:cNvPr>
          <p:cNvSpPr txBox="1"/>
          <p:nvPr/>
        </p:nvSpPr>
        <p:spPr>
          <a:xfrm>
            <a:off x="1362164" y="1626726"/>
            <a:ext cx="1112613" cy="271124"/>
          </a:xfrm>
          <a:prstGeom prst="rect">
            <a:avLst/>
          </a:prstGeom>
          <a:noFill/>
        </p:spPr>
        <p:txBody>
          <a:bodyPr wrap="square" lIns="0" tIns="0" rIns="0" bIns="46616" rtlCol="0">
            <a:spAutoFit/>
          </a:bodyPr>
          <a:lstStyle/>
          <a:p>
            <a:pPr defTabSz="932205">
              <a:defRPr/>
            </a:pPr>
            <a:r>
              <a:rPr lang="en-US" sz="1428" b="1" dirty="0">
                <a:solidFill>
                  <a:srgbClr val="1A1A1A"/>
                </a:solidFill>
              </a:rPr>
              <a:t>Developers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8584D746-6832-4A43-9FE0-D9E8F95E56AA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7508577" y="1601774"/>
            <a:ext cx="756040" cy="844975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C8D18376-2F4D-4111-A780-076A638B94DC}"/>
              </a:ext>
            </a:extLst>
          </p:cNvPr>
          <p:cNvSpPr txBox="1"/>
          <p:nvPr/>
        </p:nvSpPr>
        <p:spPr>
          <a:xfrm>
            <a:off x="7419942" y="1437269"/>
            <a:ext cx="933308" cy="271124"/>
          </a:xfrm>
          <a:prstGeom prst="rect">
            <a:avLst/>
          </a:prstGeom>
          <a:noFill/>
        </p:spPr>
        <p:txBody>
          <a:bodyPr wrap="square" lIns="0" tIns="0" rIns="0" bIns="46616" rtlCol="0">
            <a:spAutoFit/>
          </a:bodyPr>
          <a:lstStyle/>
          <a:p>
            <a:pPr algn="ctr" defTabSz="932205">
              <a:defRPr/>
            </a:pPr>
            <a:r>
              <a:rPr lang="en-US" sz="1428" b="1" dirty="0">
                <a:solidFill>
                  <a:srgbClr val="1A1A1A"/>
                </a:solidFill>
              </a:rPr>
              <a:t>Security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8752DD4A-335E-470E-86F1-F9D1BDDE4244}"/>
              </a:ext>
            </a:extLst>
          </p:cNvPr>
          <p:cNvSpPr txBox="1"/>
          <p:nvPr/>
        </p:nvSpPr>
        <p:spPr>
          <a:xfrm>
            <a:off x="6407402" y="2624724"/>
            <a:ext cx="557012" cy="271124"/>
          </a:xfrm>
          <a:prstGeom prst="rect">
            <a:avLst/>
          </a:prstGeom>
          <a:noFill/>
        </p:spPr>
        <p:txBody>
          <a:bodyPr wrap="square" lIns="0" tIns="0" rIns="0" bIns="46616" rtlCol="0">
            <a:spAutoFit/>
          </a:bodyPr>
          <a:lstStyle/>
          <a:p>
            <a:pPr defTabSz="932205">
              <a:defRPr/>
            </a:pPr>
            <a:r>
              <a:rPr lang="en-US" sz="1428" b="1" dirty="0">
                <a:solidFill>
                  <a:srgbClr val="1A1A1A"/>
                </a:solidFill>
              </a:rPr>
              <a:t>Pull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B10BB55A-91ED-451D-9528-FD139535FAFE}"/>
              </a:ext>
            </a:extLst>
          </p:cNvPr>
          <p:cNvCxnSpPr>
            <a:cxnSpLocks/>
          </p:cNvCxnSpPr>
          <p:nvPr/>
        </p:nvCxnSpPr>
        <p:spPr>
          <a:xfrm flipH="1">
            <a:off x="5801986" y="2023508"/>
            <a:ext cx="1704534" cy="244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C4F940EF-EF90-4F0E-BC78-800DE7102DC7}"/>
              </a:ext>
            </a:extLst>
          </p:cNvPr>
          <p:cNvSpPr txBox="1"/>
          <p:nvPr/>
        </p:nvSpPr>
        <p:spPr>
          <a:xfrm>
            <a:off x="6334002" y="1512916"/>
            <a:ext cx="846827" cy="495174"/>
          </a:xfrm>
          <a:prstGeom prst="rect">
            <a:avLst/>
          </a:prstGeom>
          <a:noFill/>
        </p:spPr>
        <p:txBody>
          <a:bodyPr wrap="square" lIns="0" tIns="0" rIns="0" bIns="46616" rtlCol="0">
            <a:spAutoFit/>
          </a:bodyPr>
          <a:lstStyle/>
          <a:p>
            <a:pPr defTabSz="932205">
              <a:defRPr/>
            </a:pPr>
            <a:r>
              <a:rPr lang="en-US" sz="1428" b="1" dirty="0">
                <a:solidFill>
                  <a:srgbClr val="1A1A1A"/>
                </a:solidFill>
              </a:rPr>
              <a:t>Image</a:t>
            </a:r>
          </a:p>
          <a:p>
            <a:pPr defTabSz="932205">
              <a:defRPr/>
            </a:pPr>
            <a:r>
              <a:rPr lang="en-US" sz="1428" b="1" dirty="0">
                <a:solidFill>
                  <a:srgbClr val="1A1A1A"/>
                </a:solidFill>
              </a:rPr>
              <a:t>Scanning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6E510830-1CFF-4403-B3DE-5F74AF9CDA53}"/>
              </a:ext>
            </a:extLst>
          </p:cNvPr>
          <p:cNvCxnSpPr>
            <a:cxnSpLocks/>
          </p:cNvCxnSpPr>
          <p:nvPr/>
        </p:nvCxnSpPr>
        <p:spPr>
          <a:xfrm flipH="1">
            <a:off x="5521339" y="2267508"/>
            <a:ext cx="2068303" cy="12871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90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6" grpId="0"/>
      <p:bldP spid="119" grpId="0"/>
      <p:bldP spid="124" grpId="0"/>
      <p:bldP spid="126" grpId="0"/>
      <p:bldP spid="135" grpId="0"/>
      <p:bldP spid="138" grpId="0"/>
      <p:bldP spid="140" grpId="0"/>
      <p:bldP spid="141" grpId="0"/>
      <p:bldP spid="143" grpId="0"/>
      <p:bldP spid="145" grpId="0"/>
      <p:bldP spid="152" grpId="0"/>
      <p:bldP spid="153" grpId="0"/>
      <p:bldP spid="155" grpId="0"/>
      <p:bldP spid="157" grpId="0"/>
      <p:bldP spid="15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p14="http://schemas.microsoft.com/office/powerpoint/2010/main" xmlns:a16="http://schemas.microsoft.com/office/drawing/2014/main" id="{DA146CA6-F03B-4DA3-99C7-E67036300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37" y="221127"/>
            <a:ext cx="11237870" cy="564947"/>
          </a:xfrm>
        </p:spPr>
        <p:txBody>
          <a:bodyPr/>
          <a:lstStyle/>
          <a:p>
            <a:r>
              <a:rPr lang="en-US" dirty="0"/>
              <a:t>Security 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p14="http://schemas.microsoft.com/office/powerpoint/2010/main" xmlns:a16="http://schemas.microsoft.com/office/drawing/2014/main" id="{5D6DCE85-A8C5-4055-A9F0-09A47952D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508" y="1137038"/>
            <a:ext cx="11236276" cy="3291345"/>
          </a:xfrm>
        </p:spPr>
        <p:txBody>
          <a:bodyPr/>
          <a:lstStyle/>
          <a:p>
            <a:r>
              <a:rPr lang="en-US" dirty="0"/>
              <a:t>If Windows Integrated Security required…</a:t>
            </a:r>
          </a:p>
          <a:p>
            <a:pPr lvl="1"/>
            <a:r>
              <a:rPr lang="en-US" dirty="0"/>
              <a:t>Use Group Managed Storage Accounts (MSI support coming)</a:t>
            </a:r>
          </a:p>
          <a:p>
            <a:pPr lvl="2"/>
            <a:r>
              <a:rPr lang="en-US" dirty="0"/>
              <a:t>Requires domain joined App </a:t>
            </a:r>
            <a:r>
              <a:rPr lang="en-US" dirty="0" err="1"/>
              <a:t>NodeType</a:t>
            </a:r>
            <a:r>
              <a:rPr lang="en-US" dirty="0"/>
              <a:t> hosts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not, use Docker Environment Variables to pass secrets to containers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p14="http://schemas.microsoft.com/office/powerpoint/2010/main" xmlns:a16="http://schemas.microsoft.com/office/drawing/2014/main" id="{337B969B-918E-468A-B9F8-E5A4A956358C}"/>
              </a:ext>
            </a:extLst>
          </p:cNvPr>
          <p:cNvSpPr/>
          <p:nvPr/>
        </p:nvSpPr>
        <p:spPr bwMode="auto">
          <a:xfrm>
            <a:off x="1265940" y="2278236"/>
            <a:ext cx="10361730" cy="14475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1199" dirty="0">
                <a:solidFill>
                  <a:srgbClr val="A31515"/>
                </a:solidFill>
                <a:latin typeface="Consolas" panose="020B0609020204030204" pitchFamily="49" charset="0"/>
              </a:rPr>
              <a:t>Policies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fr-FR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&lt;</a:t>
            </a:r>
            <a:r>
              <a:rPr lang="fr-FR" sz="1199" dirty="0" err="1">
                <a:solidFill>
                  <a:srgbClr val="A31515"/>
                </a:solidFill>
                <a:latin typeface="Consolas" panose="020B0609020204030204" pitchFamily="49" charset="0"/>
              </a:rPr>
              <a:t>ContainerHostPolicies</a:t>
            </a:r>
            <a:r>
              <a:rPr lang="fr-FR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fr-FR" sz="1199" dirty="0" err="1">
                <a:solidFill>
                  <a:srgbClr val="FF0000"/>
                </a:solidFill>
                <a:latin typeface="Consolas" panose="020B0609020204030204" pitchFamily="49" charset="0"/>
              </a:rPr>
              <a:t>CodePackageRef</a:t>
            </a:r>
            <a:r>
              <a:rPr lang="fr-FR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fr-FR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fr-FR" sz="1199" dirty="0">
                <a:solidFill>
                  <a:srgbClr val="0000FF"/>
                </a:solidFill>
                <a:latin typeface="Consolas" panose="020B0609020204030204" pitchFamily="49" charset="0"/>
              </a:rPr>
              <a:t>Code</a:t>
            </a:r>
            <a:r>
              <a:rPr lang="fr-FR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fr-FR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fr-FR" sz="1199" dirty="0">
                <a:solidFill>
                  <a:srgbClr val="FF0000"/>
                </a:solidFill>
                <a:latin typeface="Consolas" panose="020B0609020204030204" pitchFamily="49" charset="0"/>
              </a:rPr>
              <a:t>Isolation</a:t>
            </a:r>
            <a:r>
              <a:rPr lang="fr-FR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fr-FR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fr-FR" sz="1199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fr-FR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fr-FR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FR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  &lt;</a:t>
            </a:r>
            <a:r>
              <a:rPr lang="en-US" sz="1199" dirty="0" err="1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SecurityOption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 err="1">
                <a:solidFill>
                  <a:srgbClr val="0000FF"/>
                </a:solidFill>
                <a:latin typeface="Consolas" panose="020B0609020204030204" pitchFamily="49" charset="0"/>
              </a:rPr>
              <a:t>credentialspec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=file://container_gmsa1.json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/&gt;        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  &lt;</a:t>
            </a:r>
            <a:r>
              <a:rPr lang="en-US" sz="1199" dirty="0" err="1">
                <a:solidFill>
                  <a:srgbClr val="A31515"/>
                </a:solidFill>
                <a:latin typeface="Consolas" panose="020B0609020204030204" pitchFamily="49" charset="0"/>
              </a:rPr>
              <a:t>NetworkConfig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 err="1">
                <a:solidFill>
                  <a:srgbClr val="FF0000"/>
                </a:solidFill>
                <a:latin typeface="Consolas" panose="020B0609020204030204" pitchFamily="49" charset="0"/>
              </a:rPr>
              <a:t>NetworkType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Open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&lt;/</a:t>
            </a:r>
            <a:r>
              <a:rPr lang="en-US" sz="1199" dirty="0" err="1">
                <a:solidFill>
                  <a:srgbClr val="A31515"/>
                </a:solidFill>
                <a:latin typeface="Consolas" panose="020B0609020204030204" pitchFamily="49" charset="0"/>
              </a:rPr>
              <a:t>ContainerHostPolicies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&lt;/</a:t>
            </a:r>
            <a:r>
              <a:rPr lang="en-US" sz="1199" dirty="0">
                <a:solidFill>
                  <a:srgbClr val="A31515"/>
                </a:solidFill>
                <a:latin typeface="Consolas" panose="020B0609020204030204" pitchFamily="49" charset="0"/>
              </a:rPr>
              <a:t>Policies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p14="http://schemas.microsoft.com/office/powerpoint/2010/main" xmlns:a16="http://schemas.microsoft.com/office/drawing/2014/main" id="{49919905-682E-4A93-B3C5-973DB5A6756E}"/>
              </a:ext>
            </a:extLst>
          </p:cNvPr>
          <p:cNvSpPr txBox="1"/>
          <p:nvPr/>
        </p:nvSpPr>
        <p:spPr>
          <a:xfrm>
            <a:off x="8884860" y="2354425"/>
            <a:ext cx="2361866" cy="219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63">
              <a:defRPr/>
            </a:pPr>
            <a:r>
              <a:rPr lang="en-US" sz="1399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</a:rPr>
              <a:t>ApplicationManifest.xml</a:t>
            </a:r>
            <a:endParaRPr lang="en-US" sz="2000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p14="http://schemas.microsoft.com/office/powerpoint/2010/main" xmlns:a16="http://schemas.microsoft.com/office/drawing/2014/main" id="{E6DB3BA8-65CB-4E53-A58D-A7AD3F4034CC}"/>
              </a:ext>
            </a:extLst>
          </p:cNvPr>
          <p:cNvSpPr/>
          <p:nvPr/>
        </p:nvSpPr>
        <p:spPr bwMode="auto">
          <a:xfrm>
            <a:off x="1189751" y="4363683"/>
            <a:ext cx="10437919" cy="25620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r>
              <a:rPr lang="de-DE" sz="1199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de-DE" sz="1199" dirty="0">
                <a:solidFill>
                  <a:srgbClr val="A31515"/>
                </a:solidFill>
                <a:latin typeface="Consolas" panose="020B0609020204030204" pitchFamily="49" charset="0"/>
              </a:rPr>
              <a:t>CodePackage</a:t>
            </a:r>
            <a:r>
              <a:rPr lang="de-DE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de-DE" sz="1199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de-DE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de-DE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de-DE" sz="1199" dirty="0">
                <a:solidFill>
                  <a:srgbClr val="0000FF"/>
                </a:solidFill>
                <a:latin typeface="Consolas" panose="020B0609020204030204" pitchFamily="49" charset="0"/>
              </a:rPr>
              <a:t>Code</a:t>
            </a:r>
            <a:r>
              <a:rPr lang="de-DE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de-DE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de-DE" sz="1199" dirty="0">
                <a:solidFill>
                  <a:srgbClr val="FF0000"/>
                </a:solidFill>
                <a:latin typeface="Consolas" panose="020B0609020204030204" pitchFamily="49" charset="0"/>
              </a:rPr>
              <a:t>Version</a:t>
            </a:r>
            <a:r>
              <a:rPr lang="de-DE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de-DE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de-DE" sz="1199" dirty="0">
                <a:solidFill>
                  <a:srgbClr val="0000FF"/>
                </a:solidFill>
                <a:latin typeface="Consolas" panose="020B0609020204030204" pitchFamily="49" charset="0"/>
              </a:rPr>
              <a:t>1.0.0</a:t>
            </a:r>
            <a:r>
              <a:rPr lang="de-DE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de-DE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&lt;</a:t>
            </a:r>
            <a:r>
              <a:rPr lang="en-US" sz="1199" dirty="0" err="1">
                <a:solidFill>
                  <a:srgbClr val="A31515"/>
                </a:solidFill>
                <a:latin typeface="Consolas" panose="020B0609020204030204" pitchFamily="49" charset="0"/>
              </a:rPr>
              <a:t>EntryPoint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&lt;</a:t>
            </a:r>
            <a:r>
              <a:rPr lang="en-US" sz="1199" dirty="0" err="1">
                <a:solidFill>
                  <a:srgbClr val="A31515"/>
                </a:solidFill>
                <a:latin typeface="Consolas" panose="020B0609020204030204" pitchFamily="49" charset="0"/>
              </a:rPr>
              <a:t>ContainerHost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  &lt;</a:t>
            </a:r>
            <a:r>
              <a:rPr lang="en-US" sz="1199" dirty="0" err="1">
                <a:solidFill>
                  <a:srgbClr val="A31515"/>
                </a:solidFill>
                <a:latin typeface="Consolas" panose="020B0609020204030204" pitchFamily="49" charset="0"/>
              </a:rPr>
              <a:t>ImageName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acnsfc.azurecr.io/app01:2.2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99" dirty="0" err="1">
                <a:solidFill>
                  <a:srgbClr val="A31515"/>
                </a:solidFill>
                <a:latin typeface="Consolas" panose="020B0609020204030204" pitchFamily="49" charset="0"/>
              </a:rPr>
              <a:t>ImageName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&lt;/</a:t>
            </a:r>
            <a:r>
              <a:rPr lang="en-US" sz="1199" dirty="0" err="1">
                <a:solidFill>
                  <a:srgbClr val="A31515"/>
                </a:solidFill>
                <a:latin typeface="Consolas" panose="020B0609020204030204" pitchFamily="49" charset="0"/>
              </a:rPr>
              <a:t>ContainerHost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&lt;/</a:t>
            </a:r>
            <a:r>
              <a:rPr lang="en-US" sz="1199" dirty="0" err="1">
                <a:solidFill>
                  <a:srgbClr val="A31515"/>
                </a:solidFill>
                <a:latin typeface="Consolas" panose="020B0609020204030204" pitchFamily="49" charset="0"/>
              </a:rPr>
              <a:t>EntryPoint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&lt;</a:t>
            </a:r>
            <a:r>
              <a:rPr lang="en-US" sz="1199" dirty="0" err="1">
                <a:solidFill>
                  <a:srgbClr val="A31515"/>
                </a:solidFill>
                <a:latin typeface="Consolas" panose="020B0609020204030204" pitchFamily="49" charset="0"/>
              </a:rPr>
              <a:t>EnvironmentVariables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&lt;</a:t>
            </a:r>
            <a:r>
              <a:rPr lang="en-US" sz="1199" dirty="0" err="1">
                <a:solidFill>
                  <a:srgbClr val="A31515"/>
                </a:solidFill>
                <a:latin typeface="Consolas" panose="020B0609020204030204" pitchFamily="49" charset="0"/>
              </a:rPr>
              <a:t>EnvironmentVariable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 err="1">
                <a:solidFill>
                  <a:srgbClr val="0000FF"/>
                </a:solidFill>
                <a:latin typeface="Consolas" panose="020B0609020204030204" pitchFamily="49" charset="0"/>
              </a:rPr>
              <a:t>databaseconnectionstring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Server=10.0.0.56;Database=</a:t>
            </a:r>
            <a:r>
              <a:rPr lang="en-US" sz="1199" dirty="0" err="1">
                <a:solidFill>
                  <a:srgbClr val="0000FF"/>
                </a:solidFill>
                <a:latin typeface="Consolas" panose="020B0609020204030204" pitchFamily="49" charset="0"/>
              </a:rPr>
              <a:t>Test;User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  	ID=</a:t>
            </a:r>
            <a:r>
              <a:rPr lang="en-US" sz="1199" dirty="0" err="1">
                <a:solidFill>
                  <a:srgbClr val="0000FF"/>
                </a:solidFill>
                <a:latin typeface="Consolas" panose="020B0609020204030204" pitchFamily="49" charset="0"/>
              </a:rPr>
              <a:t>testuser;Password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=;Integrated 	Security=</a:t>
            </a:r>
            <a:r>
              <a:rPr lang="en-US" sz="1199" dirty="0" err="1">
                <a:solidFill>
                  <a:srgbClr val="0000FF"/>
                </a:solidFill>
                <a:latin typeface="Consolas" panose="020B0609020204030204" pitchFamily="49" charset="0"/>
              </a:rPr>
              <a:t>false;MultipleActiveResultSets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dirty="0" err="1">
                <a:solidFill>
                  <a:srgbClr val="0000FF"/>
                </a:solidFill>
                <a:latin typeface="Consolas" panose="020B0609020204030204" pitchFamily="49" charset="0"/>
              </a:rPr>
              <a:t>True;Connect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Timeout=30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&lt;</a:t>
            </a:r>
            <a:r>
              <a:rPr lang="en-US" sz="1199" dirty="0" err="1">
                <a:solidFill>
                  <a:srgbClr val="A31515"/>
                </a:solidFill>
                <a:latin typeface="Consolas" panose="020B0609020204030204" pitchFamily="49" charset="0"/>
              </a:rPr>
              <a:t>EnvironmentVariable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LOGANALYTICS_CONTAINERS_MASK_ENVVAR_VALUE_REGEX_LIST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/database?/,/pass?/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/&gt;      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&lt;/</a:t>
            </a:r>
            <a:r>
              <a:rPr lang="en-US" sz="1199" dirty="0" err="1">
                <a:solidFill>
                  <a:srgbClr val="A31515"/>
                </a:solidFill>
                <a:latin typeface="Consolas" panose="020B0609020204030204" pitchFamily="49" charset="0"/>
              </a:rPr>
              <a:t>EnvironmentVariables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&lt;/</a:t>
            </a:r>
            <a:r>
              <a:rPr lang="en-US" sz="1199" dirty="0" err="1">
                <a:solidFill>
                  <a:srgbClr val="A31515"/>
                </a:solidFill>
                <a:latin typeface="Consolas" panose="020B0609020204030204" pitchFamily="49" charset="0"/>
              </a:rPr>
              <a:t>CodePackage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p14="http://schemas.microsoft.com/office/powerpoint/2010/main" xmlns:a16="http://schemas.microsoft.com/office/drawing/2014/main" id="{8A641651-5732-4B04-9569-FA5EEA4D9243}"/>
              </a:ext>
            </a:extLst>
          </p:cNvPr>
          <p:cNvSpPr txBox="1"/>
          <p:nvPr/>
        </p:nvSpPr>
        <p:spPr>
          <a:xfrm>
            <a:off x="8961049" y="4411533"/>
            <a:ext cx="2361866" cy="219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63">
              <a:defRPr/>
            </a:pPr>
            <a:r>
              <a:rPr lang="en-US" sz="1399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</a:rPr>
              <a:t>ServiceManifest.xml</a:t>
            </a:r>
            <a:endParaRPr lang="en-US" sz="2000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553064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p14="http://schemas.microsoft.com/office/powerpoint/2010/main" xmlns:a16="http://schemas.microsoft.com/office/drawing/2014/main" id="{DA146CA6-F03B-4DA3-99C7-E67036300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37" y="221127"/>
            <a:ext cx="11237870" cy="564947"/>
          </a:xfrm>
        </p:spPr>
        <p:txBody>
          <a:bodyPr/>
          <a:lstStyle/>
          <a:p>
            <a:r>
              <a:rPr lang="en-US" dirty="0"/>
              <a:t>Security Best Practices cont.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p14="http://schemas.microsoft.com/office/powerpoint/2010/main" xmlns:a16="http://schemas.microsoft.com/office/drawing/2014/main" id="{5D6DCE85-A8C5-4055-A9F0-09A47952D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508" y="1137038"/>
            <a:ext cx="11236276" cy="3678628"/>
          </a:xfrm>
        </p:spPr>
        <p:txBody>
          <a:bodyPr/>
          <a:lstStyle/>
          <a:p>
            <a:r>
              <a:rPr lang="en-US" dirty="0"/>
              <a:t>Leverage 3</a:t>
            </a:r>
            <a:r>
              <a:rPr lang="en-US" baseline="30000" dirty="0"/>
              <a:t>rd</a:t>
            </a:r>
            <a:r>
              <a:rPr lang="en-US" dirty="0"/>
              <a:t> Party container image vulnerability scanning</a:t>
            </a:r>
          </a:p>
          <a:p>
            <a:pPr lvl="1"/>
            <a:r>
              <a:rPr lang="en-US" dirty="0"/>
              <a:t>Push/Pull into Azure Container Registry</a:t>
            </a:r>
          </a:p>
          <a:p>
            <a:pPr lvl="1"/>
            <a:r>
              <a:rPr lang="en-US" dirty="0"/>
              <a:t>Two vendors have marketplace products</a:t>
            </a:r>
          </a:p>
          <a:p>
            <a:pPr lvl="2"/>
            <a:r>
              <a:rPr lang="en-US" dirty="0"/>
              <a:t>Aqua Security, </a:t>
            </a:r>
            <a:r>
              <a:rPr lang="en-US" dirty="0" err="1"/>
              <a:t>Twistlock</a:t>
            </a:r>
            <a:endParaRPr lang="en-US" dirty="0"/>
          </a:p>
          <a:p>
            <a:pPr lvl="1"/>
            <a:r>
              <a:rPr lang="en-US" dirty="0"/>
              <a:t>Optionally provision on-host container firewall with Aqua/</a:t>
            </a:r>
            <a:r>
              <a:rPr lang="en-US" dirty="0" err="1"/>
              <a:t>Twistlock</a:t>
            </a:r>
            <a:endParaRPr lang="en-US" dirty="0"/>
          </a:p>
          <a:p>
            <a:r>
              <a:rPr lang="en-US" dirty="0"/>
              <a:t>Azure Security Center adding scanning and host firewall features</a:t>
            </a:r>
          </a:p>
          <a:p>
            <a:pPr lvl="1"/>
            <a:r>
              <a:rPr lang="en-US" dirty="0"/>
              <a:t>Linux container support in preview</a:t>
            </a:r>
          </a:p>
          <a:p>
            <a:pPr lvl="1"/>
            <a:r>
              <a:rPr lang="en-US" dirty="0"/>
              <a:t>Windows containers on roadmap</a:t>
            </a:r>
          </a:p>
          <a:p>
            <a:r>
              <a:rPr lang="en-US" dirty="0"/>
              <a:t>Read cluster template secrets from Key Vault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p14="http://schemas.microsoft.com/office/powerpoint/2010/main" xmlns:a16="http://schemas.microsoft.com/office/drawing/2014/main" id="{24CA6395-4E23-44D3-921F-D61624B506D6}"/>
              </a:ext>
            </a:extLst>
          </p:cNvPr>
          <p:cNvSpPr/>
          <p:nvPr/>
        </p:nvSpPr>
        <p:spPr bwMode="auto">
          <a:xfrm>
            <a:off x="884994" y="4868668"/>
            <a:ext cx="10361730" cy="21253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"VMSS-</a:t>
            </a:r>
            <a:r>
              <a:rPr lang="en-US" sz="1399" dirty="0" err="1">
                <a:solidFill>
                  <a:srgbClr val="0000FF"/>
                </a:solidFill>
                <a:latin typeface="Consolas" panose="020B0609020204030204" pitchFamily="49" charset="0"/>
              </a:rPr>
              <a:t>AdminPassword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": {</a:t>
            </a:r>
          </a:p>
          <a:p>
            <a:pPr defTabSz="932563">
              <a:defRPr/>
            </a:pP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	"reference": {</a:t>
            </a:r>
          </a:p>
          <a:p>
            <a:pPr defTabSz="932563">
              <a:defRPr/>
            </a:pP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		"</a:t>
            </a:r>
            <a:r>
              <a:rPr lang="en-US" sz="1399" dirty="0" err="1">
                <a:solidFill>
                  <a:srgbClr val="0000FF"/>
                </a:solidFill>
                <a:latin typeface="Consolas" panose="020B0609020204030204" pitchFamily="49" charset="0"/>
              </a:rPr>
              <a:t>keyVault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": {</a:t>
            </a:r>
          </a:p>
          <a:p>
            <a:pPr defTabSz="932563">
              <a:defRPr/>
            </a:pP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			"id": "/subscriptions/…/providers/</a:t>
            </a:r>
            <a:r>
              <a:rPr lang="en-US" sz="1399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Microsoft.KeyVault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/vaults/</a:t>
            </a:r>
            <a:r>
              <a:rPr lang="en-US" sz="1399" dirty="0" err="1">
                <a:solidFill>
                  <a:srgbClr val="0000FF"/>
                </a:solidFill>
                <a:latin typeface="Consolas" panose="020B0609020204030204" pitchFamily="49" charset="0"/>
              </a:rPr>
              <a:t>vaultname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</a:p>
          <a:p>
            <a:pPr defTabSz="932563">
              <a:defRPr/>
            </a:pP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		},</a:t>
            </a:r>
          </a:p>
          <a:p>
            <a:pPr defTabSz="932563">
              <a:defRPr/>
            </a:pP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		"</a:t>
            </a:r>
            <a:r>
              <a:rPr lang="en-US" sz="1399" dirty="0" err="1">
                <a:solidFill>
                  <a:srgbClr val="0000FF"/>
                </a:solidFill>
                <a:latin typeface="Consolas" panose="020B0609020204030204" pitchFamily="49" charset="0"/>
              </a:rPr>
              <a:t>secretName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": "VM-</a:t>
            </a:r>
            <a:r>
              <a:rPr lang="en-US" sz="1399" dirty="0" err="1">
                <a:solidFill>
                  <a:srgbClr val="0000FF"/>
                </a:solidFill>
                <a:latin typeface="Consolas" panose="020B0609020204030204" pitchFamily="49" charset="0"/>
              </a:rPr>
              <a:t>AdminPassword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</a:p>
          <a:p>
            <a:pPr defTabSz="932563">
              <a:defRPr/>
            </a:pP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	}</a:t>
            </a:r>
          </a:p>
          <a:p>
            <a:pPr defTabSz="932563">
              <a:defRPr/>
            </a:pP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},</a:t>
            </a:r>
            <a:endParaRPr lang="en-US" sz="11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p14="http://schemas.microsoft.com/office/powerpoint/2010/main" xmlns:a16="http://schemas.microsoft.com/office/drawing/2014/main" id="{02B962BD-905A-4971-89A6-9D9366E3C130}"/>
              </a:ext>
            </a:extLst>
          </p:cNvPr>
          <p:cNvSpPr txBox="1"/>
          <p:nvPr/>
        </p:nvSpPr>
        <p:spPr>
          <a:xfrm>
            <a:off x="8427725" y="4944857"/>
            <a:ext cx="2361866" cy="219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63">
              <a:defRPr/>
            </a:pPr>
            <a:r>
              <a:rPr lang="en-US" sz="1399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</a:rPr>
              <a:t>ARM-template-params.xml</a:t>
            </a:r>
            <a:endParaRPr lang="en-US" sz="2000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079210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p14="http://schemas.microsoft.com/office/powerpoint/2010/main" xmlns:a16="http://schemas.microsoft.com/office/drawing/2014/main" id="{DA146CA6-F03B-4DA3-99C7-E67036300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37" y="221127"/>
            <a:ext cx="11237870" cy="564947"/>
          </a:xfrm>
        </p:spPr>
        <p:txBody>
          <a:bodyPr/>
          <a:lstStyle/>
          <a:p>
            <a:r>
              <a:rPr lang="en-US" dirty="0"/>
              <a:t>Docker Health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p14="http://schemas.microsoft.com/office/powerpoint/2010/main" xmlns:a16="http://schemas.microsoft.com/office/drawing/2014/main" id="{5D6DCE85-A8C5-4055-A9F0-09A47952D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508" y="1137038"/>
            <a:ext cx="11236276" cy="1600844"/>
          </a:xfrm>
        </p:spPr>
        <p:txBody>
          <a:bodyPr/>
          <a:lstStyle/>
          <a:p>
            <a:r>
              <a:rPr lang="en-US" dirty="0"/>
              <a:t>Understand Service Fabric Health Monitoring</a:t>
            </a:r>
          </a:p>
          <a:p>
            <a:pPr lvl="1"/>
            <a:r>
              <a:rPr lang="en-US" dirty="0">
                <a:hlinkClick r:id="rId3"/>
              </a:rPr>
              <a:t>https://docs.microsoft.com/en-us/azure/service-fabric/service-fabric-health-introduction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Plug into health monitoring with Docker Health Checks</a:t>
            </a:r>
          </a:p>
          <a:p>
            <a:pPr marL="233060" lvl="1" indent="0">
              <a:buNone/>
            </a:pP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p14="http://schemas.microsoft.com/office/powerpoint/2010/main" xmlns:a16="http://schemas.microsoft.com/office/drawing/2014/main" id="{4A92A132-A91E-4FF9-847B-05D5075943F5}"/>
              </a:ext>
            </a:extLst>
          </p:cNvPr>
          <p:cNvSpPr/>
          <p:nvPr/>
        </p:nvSpPr>
        <p:spPr bwMode="auto">
          <a:xfrm>
            <a:off x="427859" y="2430614"/>
            <a:ext cx="10437919" cy="349053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r>
              <a:rPr lang="en-US" sz="1399" dirty="0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FROM enttest.azurecr.io/windowsservercoreweb:1.43</a:t>
            </a:r>
          </a:p>
          <a:p>
            <a:pPr defTabSz="932563">
              <a:defRPr/>
            </a:pPr>
            <a:endParaRPr lang="en-US" sz="1399" dirty="0">
              <a:solidFill>
                <a:srgbClr val="1A1A1A"/>
              </a:solidFill>
              <a:ea typeface="Segoe UI" pitchFamily="34" charset="0"/>
              <a:cs typeface="Segoe UI" pitchFamily="34" charset="0"/>
            </a:endParaRPr>
          </a:p>
          <a:p>
            <a:pPr defTabSz="932563">
              <a:defRPr/>
            </a:pPr>
            <a:r>
              <a:rPr lang="en-US" sz="1399" dirty="0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SHELL ["</a:t>
            </a:r>
            <a:r>
              <a:rPr lang="en-US" sz="1399" dirty="0" err="1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powershell</a:t>
            </a:r>
            <a:r>
              <a:rPr lang="en-US" sz="1399" dirty="0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", "-Command", "$</a:t>
            </a:r>
            <a:r>
              <a:rPr lang="en-US" sz="1399" dirty="0" err="1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ErrorActionPreference</a:t>
            </a:r>
            <a:r>
              <a:rPr lang="en-US" sz="1399" dirty="0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 = 'Stop'; $</a:t>
            </a:r>
            <a:r>
              <a:rPr lang="en-US" sz="1399" dirty="0" err="1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ProgressPreference</a:t>
            </a:r>
            <a:r>
              <a:rPr lang="en-US" sz="1399" dirty="0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 = '</a:t>
            </a:r>
            <a:r>
              <a:rPr lang="en-US" sz="1399" dirty="0" err="1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SilentlyContinue</a:t>
            </a:r>
            <a:r>
              <a:rPr lang="en-US" sz="1399" dirty="0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';"]</a:t>
            </a:r>
          </a:p>
          <a:p>
            <a:pPr defTabSz="932563">
              <a:defRPr/>
            </a:pPr>
            <a:r>
              <a:rPr lang="en-US" sz="1399" dirty="0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RUN New-Item -ItemType Directory C:\inetpub\wwwroot\AppDir;</a:t>
            </a:r>
          </a:p>
          <a:p>
            <a:pPr defTabSz="932563">
              <a:defRPr/>
            </a:pPr>
            <a:endParaRPr lang="en-US" sz="1399" dirty="0">
              <a:solidFill>
                <a:srgbClr val="1A1A1A"/>
              </a:solidFill>
              <a:ea typeface="Segoe UI" pitchFamily="34" charset="0"/>
              <a:cs typeface="Segoe UI" pitchFamily="34" charset="0"/>
            </a:endParaRPr>
          </a:p>
          <a:p>
            <a:pPr defTabSz="932563">
              <a:defRPr/>
            </a:pPr>
            <a:r>
              <a:rPr lang="en-US" sz="1399" dirty="0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COPY ./healthcheck.bat		C:\install</a:t>
            </a:r>
          </a:p>
          <a:p>
            <a:pPr defTabSz="932563">
              <a:defRPr/>
            </a:pPr>
            <a:r>
              <a:rPr lang="en-US" sz="1399" dirty="0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COPY ./install-website.ps1	C:\install</a:t>
            </a:r>
          </a:p>
          <a:p>
            <a:pPr defTabSz="932563">
              <a:defRPr/>
            </a:pPr>
            <a:r>
              <a:rPr lang="en-US" sz="1399" dirty="0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COPY ./</a:t>
            </a:r>
            <a:r>
              <a:rPr lang="en-US" sz="1399" dirty="0" err="1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wildcard.pfx</a:t>
            </a:r>
            <a:r>
              <a:rPr lang="en-US" sz="1399" dirty="0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		C:\install</a:t>
            </a:r>
          </a:p>
          <a:p>
            <a:pPr defTabSz="932563">
              <a:defRPr/>
            </a:pPr>
            <a:r>
              <a:rPr lang="en-US" sz="1399" dirty="0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COPY ./</a:t>
            </a:r>
            <a:r>
              <a:rPr lang="en-US" sz="1399" dirty="0" err="1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PublishOutput</a:t>
            </a:r>
            <a:r>
              <a:rPr lang="en-US" sz="1399" dirty="0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  /</a:t>
            </a:r>
            <a:r>
              <a:rPr lang="en-US" sz="1399" dirty="0" err="1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inetpub</a:t>
            </a:r>
            <a:r>
              <a:rPr lang="en-US" sz="1399" dirty="0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/</a:t>
            </a:r>
            <a:r>
              <a:rPr lang="en-US" sz="1399" dirty="0" err="1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wwwroot</a:t>
            </a:r>
            <a:r>
              <a:rPr lang="en-US" sz="1399" dirty="0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/</a:t>
            </a:r>
            <a:r>
              <a:rPr lang="en-US" sz="1399" dirty="0" err="1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AppDir</a:t>
            </a:r>
            <a:endParaRPr lang="en-US" sz="1399" dirty="0">
              <a:solidFill>
                <a:srgbClr val="1A1A1A"/>
              </a:solidFill>
              <a:ea typeface="Segoe UI" pitchFamily="34" charset="0"/>
              <a:cs typeface="Segoe UI" pitchFamily="34" charset="0"/>
            </a:endParaRPr>
          </a:p>
          <a:p>
            <a:pPr defTabSz="932563">
              <a:defRPr/>
            </a:pPr>
            <a:endParaRPr lang="en-US" sz="1399" dirty="0">
              <a:solidFill>
                <a:srgbClr val="1A1A1A"/>
              </a:solidFill>
              <a:ea typeface="Segoe UI" pitchFamily="34" charset="0"/>
              <a:cs typeface="Segoe UI" pitchFamily="34" charset="0"/>
            </a:endParaRPr>
          </a:p>
          <a:p>
            <a:pPr defTabSz="932563">
              <a:defRPr/>
            </a:pPr>
            <a:r>
              <a:rPr lang="en-US" sz="1399" dirty="0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# The install-website will remove the Default site and create App website on </a:t>
            </a:r>
            <a:r>
              <a:rPr lang="en-US" sz="1399" dirty="0" err="1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inetpub</a:t>
            </a:r>
            <a:r>
              <a:rPr lang="en-US" sz="1399" dirty="0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\</a:t>
            </a:r>
            <a:r>
              <a:rPr lang="en-US" sz="1399" dirty="0" err="1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wwwroot</a:t>
            </a:r>
            <a:r>
              <a:rPr lang="en-US" sz="1399" dirty="0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, and install wildcard cert</a:t>
            </a:r>
          </a:p>
          <a:p>
            <a:pPr defTabSz="932563">
              <a:defRPr/>
            </a:pPr>
            <a:r>
              <a:rPr lang="en-US" sz="1399" dirty="0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RUN C:\install\install-website.ps1</a:t>
            </a:r>
          </a:p>
          <a:p>
            <a:pPr defTabSz="932563">
              <a:defRPr/>
            </a:pPr>
            <a:endParaRPr lang="en-US" sz="1399" dirty="0">
              <a:solidFill>
                <a:srgbClr val="1A1A1A"/>
              </a:solidFill>
              <a:ea typeface="Segoe UI" pitchFamily="34" charset="0"/>
              <a:cs typeface="Segoe UI" pitchFamily="34" charset="0"/>
            </a:endParaRPr>
          </a:p>
          <a:p>
            <a:pPr defTabSz="932563">
              <a:defRPr/>
            </a:pPr>
            <a:r>
              <a:rPr lang="en-US" sz="1399" dirty="0">
                <a:solidFill>
                  <a:srgbClr val="1A1A1A"/>
                </a:solidFill>
                <a:highlight>
                  <a:srgbClr val="FFFF00"/>
                </a:highlight>
                <a:ea typeface="Segoe UI" pitchFamily="34" charset="0"/>
                <a:cs typeface="Segoe UI" pitchFamily="34" charset="0"/>
              </a:rPr>
              <a:t>HEALTHCHECK --interval=30s --timeout=30s --start-period=60s --retries=3 CMD C:\install\healthcheck.bat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p14="http://schemas.microsoft.com/office/powerpoint/2010/main" xmlns:a16="http://schemas.microsoft.com/office/drawing/2014/main" id="{00C0F7A1-444F-4631-875E-03EE9C0BE2A4}"/>
              </a:ext>
            </a:extLst>
          </p:cNvPr>
          <p:cNvSpPr/>
          <p:nvPr/>
        </p:nvSpPr>
        <p:spPr bwMode="auto">
          <a:xfrm>
            <a:off x="1951643" y="6163884"/>
            <a:ext cx="7390352" cy="7618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r>
              <a:rPr lang="fr-FR" sz="1599" b="1" dirty="0">
                <a:solidFill>
                  <a:srgbClr val="1A1A1A"/>
                </a:solidFill>
                <a:ea typeface="Segoe UI" pitchFamily="34" charset="0"/>
                <a:cs typeface="Segoe UI" pitchFamily="34" charset="0"/>
              </a:rPr>
              <a:t>C:\curl.exe --fail http://localhost || exit 1</a:t>
            </a:r>
            <a:endParaRPr lang="en-US" sz="1599" b="1" dirty="0">
              <a:solidFill>
                <a:srgbClr val="1A1A1A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p14="http://schemas.microsoft.com/office/powerpoint/2010/main" xmlns:a16="http://schemas.microsoft.com/office/drawing/2014/main" id="{EA9FBD17-D5E5-41DB-9DE7-D92BAB71E72B}"/>
              </a:ext>
            </a:extLst>
          </p:cNvPr>
          <p:cNvSpPr txBox="1"/>
          <p:nvPr/>
        </p:nvSpPr>
        <p:spPr>
          <a:xfrm>
            <a:off x="8732482" y="2511065"/>
            <a:ext cx="2361866" cy="219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63">
              <a:defRPr/>
            </a:pPr>
            <a:r>
              <a:rPr lang="en-US" sz="1399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</a:rPr>
              <a:t>App </a:t>
            </a:r>
            <a:r>
              <a:rPr lang="en-US" sz="1399" dirty="0" err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</a:rPr>
              <a:t>Dockerfile</a:t>
            </a:r>
            <a:endParaRPr lang="en-US" sz="2000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p14="http://schemas.microsoft.com/office/powerpoint/2010/main" xmlns:a16="http://schemas.microsoft.com/office/drawing/2014/main" id="{593339CE-9F24-4DB9-BB48-D1CBA9FC1122}"/>
              </a:ext>
            </a:extLst>
          </p:cNvPr>
          <p:cNvSpPr txBox="1"/>
          <p:nvPr/>
        </p:nvSpPr>
        <p:spPr>
          <a:xfrm>
            <a:off x="7894400" y="6240073"/>
            <a:ext cx="2361866" cy="219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63">
              <a:defRPr/>
            </a:pPr>
            <a:r>
              <a:rPr lang="en-US" sz="1399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</a:rPr>
              <a:t>Healthcheck.bat</a:t>
            </a:r>
            <a:endParaRPr lang="en-US" sz="2000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0619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p14="http://schemas.microsoft.com/office/powerpoint/2010/main" xmlns:a16="http://schemas.microsoft.com/office/drawing/2014/main" id="{DA146CA6-F03B-4DA3-99C7-E6703630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Reusable Assets --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p14="http://schemas.microsoft.com/office/powerpoint/2010/main" xmlns:a16="http://schemas.microsoft.com/office/drawing/2014/main" id="{5D6DCE85-A8C5-4055-A9F0-09A47952D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52" y="1465577"/>
            <a:ext cx="11236276" cy="4068421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https://github.com/colincole/ServiceFabricContainers</a:t>
            </a:r>
            <a:r>
              <a:rPr lang="en-US" dirty="0"/>
              <a:t> </a:t>
            </a:r>
          </a:p>
          <a:p>
            <a:endParaRPr lang="en-US" dirty="0"/>
          </a:p>
          <a:p>
            <a:pPr marL="466209" indent="-466209">
              <a:buFont typeface="Arial" panose="020B0604020202020204" pitchFamily="34" charset="0"/>
              <a:buChar char="•"/>
            </a:pPr>
            <a:r>
              <a:rPr lang="en-US" dirty="0"/>
              <a:t>White Paper</a:t>
            </a:r>
          </a:p>
          <a:p>
            <a:pPr marL="819521" lvl="1" indent="-466209">
              <a:buFont typeface="Arial" panose="020B0604020202020204" pitchFamily="34" charset="0"/>
              <a:buChar char="•"/>
            </a:pPr>
            <a:r>
              <a:rPr lang="en-US" sz="2040" dirty="0"/>
              <a:t>Containerizing Enterprise Applications With Azure Service Fabric</a:t>
            </a:r>
          </a:p>
          <a:p>
            <a:pPr marL="466209" indent="-466209">
              <a:buFont typeface="Arial" panose="020B0604020202020204" pitchFamily="34" charset="0"/>
              <a:buChar char="•"/>
            </a:pPr>
            <a:r>
              <a:rPr lang="en-US" dirty="0"/>
              <a:t>Enterprise cluster ARM template</a:t>
            </a:r>
          </a:p>
          <a:p>
            <a:pPr marL="819521" lvl="1" indent="-466209">
              <a:buFont typeface="Arial" panose="020B0604020202020204" pitchFamily="34" charset="0"/>
              <a:buChar char="•"/>
            </a:pPr>
            <a:r>
              <a:rPr lang="en-US" sz="2040" dirty="0"/>
              <a:t>Multiple </a:t>
            </a:r>
            <a:r>
              <a:rPr lang="en-US" sz="2040" dirty="0" err="1"/>
              <a:t>nodetypes</a:t>
            </a:r>
            <a:r>
              <a:rPr lang="en-US" sz="2040" dirty="0"/>
              <a:t>, open networking monitoring, </a:t>
            </a:r>
            <a:r>
              <a:rPr lang="en-US" sz="2040" dirty="0" err="1"/>
              <a:t>KeyVault</a:t>
            </a:r>
            <a:r>
              <a:rPr lang="en-US" sz="2040" dirty="0"/>
              <a:t> integration, etc.  </a:t>
            </a:r>
          </a:p>
          <a:p>
            <a:pPr marL="466209" indent="-466209">
              <a:buFont typeface="Arial" panose="020B0604020202020204" pitchFamily="34" charset="0"/>
              <a:buChar char="•"/>
            </a:pPr>
            <a:r>
              <a:rPr lang="en-US" dirty="0"/>
              <a:t>Reverse Proxy using ARR (Application Request Routing)</a:t>
            </a:r>
          </a:p>
          <a:p>
            <a:pPr marL="819521" lvl="1" indent="-466209">
              <a:buFont typeface="Arial" panose="020B0604020202020204" pitchFamily="34" charset="0"/>
              <a:buChar char="•"/>
            </a:pPr>
            <a:r>
              <a:rPr lang="en-US" dirty="0" err="1"/>
              <a:t>dockerfile</a:t>
            </a:r>
            <a:r>
              <a:rPr lang="en-US" dirty="0"/>
              <a:t> and scripts</a:t>
            </a:r>
          </a:p>
        </p:txBody>
      </p:sp>
    </p:spTree>
    <p:extLst>
      <p:ext uri="{BB962C8B-B14F-4D97-AF65-F5344CB8AC3E}">
        <p14:creationId xmlns:p14="http://schemas.microsoft.com/office/powerpoint/2010/main" val="17774520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 bwMode="auto">
          <a:xfrm>
            <a:off x="4416126" y="3275856"/>
            <a:ext cx="5487723" cy="9496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5558" tIns="32780" rIns="32780" bIns="655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5533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1" b="0" i="0" u="none" strike="noStrike" kern="0" cap="none" spc="-35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Stateful</a:t>
            </a:r>
            <a:endParaRPr kumimoji="0" lang="en-US" sz="1291" b="0" i="0" u="none" strike="noStrike" kern="0" cap="none" spc="-35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defTabSz="65533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1" b="0" i="0" u="none" strike="noStrike" kern="0" cap="none" spc="-3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Middle-tier</a:t>
            </a:r>
          </a:p>
          <a:p>
            <a:pPr marL="0" marR="0" lvl="0" indent="0" defTabSz="65533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1" b="0" i="0" u="none" strike="noStrike" kern="0" cap="none" spc="-3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Compute</a:t>
            </a:r>
          </a:p>
        </p:txBody>
      </p:sp>
      <p:sp>
        <p:nvSpPr>
          <p:cNvPr id="74" name="Title 2"/>
          <p:cNvSpPr>
            <a:spLocks noGrp="1"/>
          </p:cNvSpPr>
          <p:nvPr>
            <p:ph type="title"/>
          </p:nvPr>
        </p:nvSpPr>
        <p:spPr>
          <a:xfrm>
            <a:off x="274637" y="296862"/>
            <a:ext cx="11144885" cy="860104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Stateful</a:t>
            </a:r>
            <a:r>
              <a:rPr lang="en-US" dirty="0">
                <a:solidFill>
                  <a:schemeClr val="tx1"/>
                </a:solidFill>
              </a:rPr>
              <a:t> Services Pattern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Simplify design, reduce latency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4416126" y="1695394"/>
            <a:ext cx="5487723" cy="821235"/>
            <a:chOff x="3246438" y="2183595"/>
            <a:chExt cx="5854402" cy="876108"/>
          </a:xfrm>
        </p:grpSpPr>
        <p:sp>
          <p:nvSpPr>
            <p:cNvPr id="76" name="Rectangle 75"/>
            <p:cNvSpPr/>
            <p:nvPr/>
          </p:nvSpPr>
          <p:spPr bwMode="auto">
            <a:xfrm>
              <a:off x="3246438" y="2183595"/>
              <a:ext cx="5854402" cy="876108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558" tIns="32780" rIns="32780" bIns="655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65533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1" b="0" i="0" u="none" strike="noStrike" kern="0" cap="none" spc="-35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Front End</a:t>
              </a:r>
            </a:p>
            <a:p>
              <a:pPr marL="0" marR="0" lvl="0" indent="0" defTabSz="65533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1" b="0" i="0" u="none" strike="noStrike" kern="0" cap="none" spc="-35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(Stateless</a:t>
              </a:r>
            </a:p>
            <a:p>
              <a:pPr marL="0" marR="0" lvl="0" indent="0" defTabSz="65533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1" b="0" i="0" u="none" strike="noStrike" kern="0" cap="none" spc="-35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Web)</a:t>
              </a:r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3381" y="2221625"/>
              <a:ext cx="780290" cy="780290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5584" y="2221625"/>
              <a:ext cx="780290" cy="780290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0547" y="2221625"/>
              <a:ext cx="780290" cy="780290"/>
            </a:xfrm>
            <a:prstGeom prst="rect">
              <a:avLst/>
            </a:prstGeom>
          </p:spPr>
        </p:pic>
      </p:grpSp>
      <p:cxnSp>
        <p:nvCxnSpPr>
          <p:cNvPr id="80" name="Straight Arrow Connector 79"/>
          <p:cNvCxnSpPr>
            <a:endCxn id="77" idx="0"/>
          </p:cNvCxnSpPr>
          <p:nvPr/>
        </p:nvCxnSpPr>
        <p:spPr>
          <a:xfrm flipH="1">
            <a:off x="5931933" y="1429074"/>
            <a:ext cx="1150097" cy="301968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79" idx="0"/>
          </p:cNvCxnSpPr>
          <p:nvPr/>
        </p:nvCxnSpPr>
        <p:spPr>
          <a:xfrm>
            <a:off x="7447739" y="1429074"/>
            <a:ext cx="1031176" cy="301968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7200414" y="1444212"/>
            <a:ext cx="4981" cy="328167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5916101" y="2426791"/>
            <a:ext cx="2571385" cy="929382"/>
            <a:chOff x="4846637" y="2963862"/>
            <a:chExt cx="2743200" cy="991481"/>
          </a:xfrm>
        </p:grpSpPr>
        <p:cxnSp>
          <p:nvCxnSpPr>
            <p:cNvPr id="84" name="Straight Arrow Connector 83"/>
            <p:cNvCxnSpPr/>
            <p:nvPr/>
          </p:nvCxnSpPr>
          <p:spPr>
            <a:xfrm>
              <a:off x="6173637" y="2963862"/>
              <a:ext cx="0" cy="991481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4846637" y="2963862"/>
              <a:ext cx="0" cy="991481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7589837" y="2963862"/>
              <a:ext cx="0" cy="991481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Right Arrow 40"/>
          <p:cNvSpPr/>
          <p:nvPr/>
        </p:nvSpPr>
        <p:spPr>
          <a:xfrm rot="5400000">
            <a:off x="6996951" y="4383252"/>
            <a:ext cx="501565" cy="33140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557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91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88" name="Content Placeholder 6"/>
          <p:cNvSpPr txBox="1">
            <a:spLocks/>
          </p:cNvSpPr>
          <p:nvPr/>
        </p:nvSpPr>
        <p:spPr>
          <a:xfrm>
            <a:off x="1218321" y="1434683"/>
            <a:ext cx="3023264" cy="4408932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688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688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Application state resides in the compute tier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688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688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Low latency reads and writes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688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688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Partitions are first class at the service layer for scale-out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688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688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Built in transactions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/>
            </a:pPr>
            <a:endParaRPr kumimoji="0" lang="en-US" sz="1688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688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688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External stores for exhaust and offline analytics 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688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88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813054" y="1291743"/>
            <a:ext cx="819633" cy="237492"/>
          </a:xfrm>
          <a:prstGeom prst="rect">
            <a:avLst/>
          </a:prstGeom>
          <a:noFill/>
          <a:ln>
            <a:noFill/>
          </a:ln>
        </p:spPr>
        <p:txBody>
          <a:bodyPr wrap="none" lIns="0" tIns="25714" rIns="0" b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8"/>
                <a:cs typeface="Segoe UI" panose="020B0502040204020203" pitchFamily="34" charset="0"/>
              </a:rPr>
              <a:t>Load Balancer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977" y="3354043"/>
            <a:ext cx="828294" cy="670523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761" y="3426572"/>
            <a:ext cx="828294" cy="670523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546" y="3496972"/>
            <a:ext cx="828294" cy="670523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723" y="3355346"/>
            <a:ext cx="828294" cy="670523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507" y="3427875"/>
            <a:ext cx="828294" cy="670523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292" y="3498276"/>
            <a:ext cx="828294" cy="670523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468" y="3355346"/>
            <a:ext cx="828294" cy="670523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254" y="3427875"/>
            <a:ext cx="828294" cy="670523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038" y="3498276"/>
            <a:ext cx="828294" cy="670523"/>
          </a:xfrm>
          <a:prstGeom prst="rect">
            <a:avLst/>
          </a:prstGeom>
        </p:spPr>
      </p:pic>
      <p:sp>
        <p:nvSpPr>
          <p:cNvPr id="137" name="Rectangle 136"/>
          <p:cNvSpPr/>
          <p:nvPr/>
        </p:nvSpPr>
        <p:spPr bwMode="auto">
          <a:xfrm>
            <a:off x="4416126" y="4872447"/>
            <a:ext cx="5487723" cy="9031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5558" tIns="32780" rIns="32780" bIns="655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5533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1" b="0" i="0" u="none" strike="noStrike" kern="0" cap="none" spc="-3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Cold Data Stores</a:t>
            </a:r>
          </a:p>
          <a:p>
            <a:pPr marL="0" marR="0" lvl="0" indent="0" defTabSz="65533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1" b="0" i="0" u="none" strike="noStrike" kern="0" cap="none" spc="-3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(Optional)</a:t>
            </a:r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920" y="5000205"/>
            <a:ext cx="678631" cy="678631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621" y="5000205"/>
            <a:ext cx="678631" cy="678631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85" y="4994054"/>
            <a:ext cx="684782" cy="684782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507" y="601662"/>
            <a:ext cx="655106" cy="655106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580547" y="5935662"/>
            <a:ext cx="11277600" cy="738664"/>
          </a:xfrm>
          <a:prstGeom prst="rect">
            <a:avLst/>
          </a:prstGeom>
          <a:solidFill>
            <a:srgbClr val="92D05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Selling Point: </a:t>
            </a:r>
            <a:r>
              <a:rPr lang="en-US" sz="3200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tateful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 services</a:t>
            </a:r>
            <a:r>
              <a:rPr kumimoji="0" lang="en-US" sz="3200" b="0" i="0" u="none" strike="noStrike" kern="0" cap="none" spc="0" normalizeH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 are unique to Service Fabric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04390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87" grpId="0" animBg="1"/>
      <p:bldP spid="137" grpId="0" animBg="1"/>
      <p:bldP spid="1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4="http://schemas.microsoft.com/office/drawing/2010/main" xmlns:p14="http://schemas.microsoft.com/office/powerpoint/2010/main" xmlns:a16="http://schemas.microsoft.com/office/drawing/2014/main" id="{B771112F-F64F-486F-8595-77242B58D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730" y="641793"/>
            <a:ext cx="3740040" cy="1709980"/>
          </a:xfrm>
        </p:spPr>
        <p:txBody>
          <a:bodyPr vert="horz" wrap="square" lIns="93260" tIns="46630" rIns="93260" bIns="46630" rtlCol="0" anchor="ctr">
            <a:normAutofit/>
          </a:bodyPr>
          <a:lstStyle/>
          <a:p>
            <a:r>
              <a:rPr lang="en-US">
                <a:latin typeface="+mj-lt"/>
                <a:ea typeface="+mj-ea"/>
                <a:cs typeface="+mj-cs"/>
              </a:rPr>
              <a:t>Compute Decision Tree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4="http://schemas.microsoft.com/office/drawing/2010/main" xmlns:p14="http://schemas.microsoft.com/office/powerpoint/2010/main" xmlns:a16="http://schemas.microsoft.com/office/drawing/2014/main" id="{33991467-044D-4D6B-AF38-49D54E3BD158}"/>
              </a:ext>
            </a:extLst>
          </p:cNvPr>
          <p:cNvPicPr>
            <a:picLocks noGrp="1" noChangeAspect="1"/>
          </p:cNvPicPr>
          <p:nvPr>
            <p:ph idx="3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43" r="-2" b="-2"/>
          <a:stretch/>
        </p:blipFill>
        <p:spPr>
          <a:xfrm>
            <a:off x="4729181" y="652825"/>
            <a:ext cx="7054015" cy="5688877"/>
          </a:xfrm>
          <a:prstGeom prst="rect">
            <a:avLst/>
          </a:prstGeom>
          <a:effectLst/>
        </p:spPr>
      </p:pic>
      <p:sp>
        <p:nvSpPr>
          <p:cNvPr id="7" name="TextBox 6">
            <a:extLst>
              <a:ext uri="{FF2B5EF4-FFF2-40B4-BE49-F238E27FC236}">
                <a16:creationId xmlns="" xmlns:a14="http://schemas.microsoft.com/office/drawing/2010/main" xmlns:p14="http://schemas.microsoft.com/office/powerpoint/2010/main" xmlns:a16="http://schemas.microsoft.com/office/drawing/2014/main" id="{9194160E-C0DF-4F6B-8CF8-4392DA5BBA3C}"/>
              </a:ext>
            </a:extLst>
          </p:cNvPr>
          <p:cNvSpPr txBox="1"/>
          <p:nvPr/>
        </p:nvSpPr>
        <p:spPr>
          <a:xfrm>
            <a:off x="662731" y="2486942"/>
            <a:ext cx="3740038" cy="3860777"/>
          </a:xfrm>
          <a:prstGeom prst="rect">
            <a:avLst/>
          </a:prstGeom>
        </p:spPr>
        <p:txBody>
          <a:bodyPr vert="horz" lIns="93260" tIns="46630" rIns="93260" bIns="46630" rtlCol="0" anchorCtr="0">
            <a:normAutofit/>
          </a:bodyPr>
          <a:lstStyle/>
          <a:p>
            <a:pPr defTabSz="932563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dirty="0">
                <a:solidFill>
                  <a:srgbClr val="1A1A1A"/>
                </a:solidFill>
              </a:rPr>
              <a:t>Compute Services covered:</a:t>
            </a:r>
          </a:p>
          <a:p>
            <a:pPr marL="291436" indent="-233149" defTabSz="932563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A1A1A"/>
                </a:solidFill>
              </a:rPr>
              <a:t>VM</a:t>
            </a:r>
          </a:p>
          <a:p>
            <a:pPr marL="291436" indent="-233149" defTabSz="932563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A1A1A"/>
                </a:solidFill>
              </a:rPr>
              <a:t>VMSS</a:t>
            </a:r>
          </a:p>
          <a:p>
            <a:pPr marL="291436" indent="-233149" defTabSz="932563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A1A1A"/>
                </a:solidFill>
              </a:rPr>
              <a:t>Azure Batch </a:t>
            </a:r>
          </a:p>
          <a:p>
            <a:pPr marL="291436" indent="-233149" defTabSz="932563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A1A1A"/>
                </a:solidFill>
              </a:rPr>
              <a:t>App Service </a:t>
            </a:r>
          </a:p>
          <a:p>
            <a:pPr marL="291436" indent="-233149" defTabSz="932563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A1A1A"/>
                </a:solidFill>
              </a:rPr>
              <a:t>App Service Environment </a:t>
            </a:r>
          </a:p>
          <a:p>
            <a:pPr marL="291436" indent="-233149" defTabSz="932563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A1A1A"/>
                </a:solidFill>
              </a:rPr>
              <a:t>Azure Functions </a:t>
            </a:r>
          </a:p>
          <a:p>
            <a:pPr marL="291436" indent="-233149" defTabSz="932563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A1A1A"/>
                </a:solidFill>
              </a:rPr>
              <a:t>Container Instances </a:t>
            </a:r>
          </a:p>
          <a:p>
            <a:pPr marL="291436" indent="-233149" defTabSz="932563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A1A1A"/>
                </a:solidFill>
              </a:rPr>
              <a:t>Service Fabric </a:t>
            </a:r>
          </a:p>
          <a:p>
            <a:pPr marL="291436" indent="-233149" defTabSz="932563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A1A1A"/>
                </a:solidFill>
              </a:rPr>
              <a:t>Azure Kubernetes Service  </a:t>
            </a:r>
          </a:p>
        </p:txBody>
      </p:sp>
    </p:spTree>
    <p:extLst>
      <p:ext uri="{BB962C8B-B14F-4D97-AF65-F5344CB8AC3E}">
        <p14:creationId xmlns:p14="http://schemas.microsoft.com/office/powerpoint/2010/main" val="29789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p14="http://schemas.microsoft.com/office/powerpoint/2010/main" xmlns:a16="http://schemas.microsoft.com/office/drawing/2014/main" id="{B771112F-F64F-486F-8595-77242B58D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93" y="132782"/>
            <a:ext cx="2514411" cy="2840735"/>
          </a:xfrm>
        </p:spPr>
        <p:txBody>
          <a:bodyPr vert="horz" wrap="square" lIns="93260" tIns="46630" rIns="93260" bIns="46630" rtlCol="0" anchor="ctr">
            <a:normAutofit/>
          </a:bodyPr>
          <a:lstStyle/>
          <a:p>
            <a:r>
              <a:rPr lang="en-US" sz="3672" dirty="0">
                <a:latin typeface="+mj-lt"/>
                <a:ea typeface="+mj-ea"/>
                <a:cs typeface="+mj-cs"/>
              </a:rPr>
              <a:t>Compute Decision Tree v2 </a:t>
            </a:r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="" xmlns:p14="http://schemas.microsoft.com/office/powerpoint/2010/main" xmlns:a16="http://schemas.microsoft.com/office/drawing/2014/main" id="{59F55BF9-023F-4EF1-A2E5-7808C6FA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415" y="94692"/>
            <a:ext cx="9928667" cy="689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6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7575BCB3-135B-4AD3-9E05-2DD2FD82E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8" y="69236"/>
            <a:ext cx="11886192" cy="917314"/>
          </a:xfrm>
        </p:spPr>
        <p:txBody>
          <a:bodyPr/>
          <a:lstStyle/>
          <a:p>
            <a:r>
              <a:rPr lang="en-US" sz="3998" spc="-1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Cloud App Continuum </a:t>
            </a:r>
            <a:r>
              <a:rPr lang="en-US" sz="4703" spc="-1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/>
            </a:r>
            <a:br>
              <a:rPr lang="en-US" sz="4703" spc="-1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</a:b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31DEA609-1A8D-4CFA-9D77-4069EA3872C6}"/>
              </a:ext>
            </a:extLst>
          </p:cNvPr>
          <p:cNvGrpSpPr/>
          <p:nvPr/>
        </p:nvGrpSpPr>
        <p:grpSpPr>
          <a:xfrm>
            <a:off x="4618492" y="2546326"/>
            <a:ext cx="1685138" cy="1400165"/>
            <a:chOff x="6293264" y="1897063"/>
            <a:chExt cx="3078429" cy="3006828"/>
          </a:xfrm>
          <a:solidFill>
            <a:schemeClr val="bg1"/>
          </a:solidFill>
        </p:grpSpPr>
        <p:sp>
          <p:nvSpPr>
            <p:cNvPr id="9" name="Rectangle 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9EC2A51E-3E5B-4D2E-A419-F3D58902C33F}"/>
                </a:ext>
              </a:extLst>
            </p:cNvPr>
            <p:cNvSpPr/>
            <p:nvPr/>
          </p:nvSpPr>
          <p:spPr bwMode="auto">
            <a:xfrm>
              <a:off x="6293264" y="3433763"/>
              <a:ext cx="2861625" cy="135362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8" rIns="179234" bIns="14338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07F1F79D-CA08-4C53-B21B-DF4666C2E72A}"/>
                </a:ext>
              </a:extLst>
            </p:cNvPr>
            <p:cNvGrpSpPr/>
            <p:nvPr/>
          </p:nvGrpSpPr>
          <p:grpSpPr>
            <a:xfrm>
              <a:off x="6293265" y="1897063"/>
              <a:ext cx="3078428" cy="3006828"/>
              <a:chOff x="6293265" y="1897063"/>
              <a:chExt cx="3078428" cy="3006828"/>
            </a:xfrm>
            <a:grpFill/>
          </p:grpSpPr>
          <p:sp>
            <p:nvSpPr>
              <p:cNvPr id="11" name="Rectangle 10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6DF91FD7-9C8F-4B97-A279-3849ED66652E}"/>
                  </a:ext>
                </a:extLst>
              </p:cNvPr>
              <p:cNvSpPr/>
              <p:nvPr/>
            </p:nvSpPr>
            <p:spPr bwMode="auto">
              <a:xfrm>
                <a:off x="6293265" y="1903413"/>
                <a:ext cx="140027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8" rIns="179234" bIns="14338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FCDC01C9-6091-4106-AAC9-3E717F9B81FF}"/>
                  </a:ext>
                </a:extLst>
              </p:cNvPr>
              <p:cNvSpPr/>
              <p:nvPr/>
            </p:nvSpPr>
            <p:spPr bwMode="auto">
              <a:xfrm>
                <a:off x="7783288" y="1903413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8" rIns="179234" bIns="14338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628008E8-283B-4300-BD5C-18D9566AEFE5}"/>
                  </a:ext>
                </a:extLst>
              </p:cNvPr>
              <p:cNvSpPr/>
              <p:nvPr/>
            </p:nvSpPr>
            <p:spPr bwMode="auto">
              <a:xfrm>
                <a:off x="6293268" y="1897063"/>
                <a:ext cx="3078425" cy="3006828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11" tIns="140569" rIns="175711" bIns="14056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7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rPr>
                  <a:t>Cloud O</a:t>
                </a:r>
                <a:r>
                  <a:rPr lang="en-US" sz="20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rPr>
                  <a:t>ptimized</a:t>
                </a: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  <a:p>
                <a:pPr algn="ctr" defTabSz="8957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  <a:p>
                <a:pPr algn="ctr" defTabSz="8957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rPr>
                  <a:t>Lift&amp;Shift</a:t>
                </a:r>
                <a:r>
                  <a: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rPr>
                  <a:t> to containers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6B665179-788F-4CA5-8068-696989F1F2BF}"/>
              </a:ext>
            </a:extLst>
          </p:cNvPr>
          <p:cNvGrpSpPr/>
          <p:nvPr/>
        </p:nvGrpSpPr>
        <p:grpSpPr>
          <a:xfrm>
            <a:off x="3018745" y="3344380"/>
            <a:ext cx="1483634" cy="1135361"/>
            <a:chOff x="3283952" y="1903413"/>
            <a:chExt cx="2861622" cy="2877626"/>
          </a:xfrm>
          <a:solidFill>
            <a:schemeClr val="accent1">
              <a:lumMod val="75000"/>
            </a:schemeClr>
          </a:solidFill>
        </p:grpSpPr>
        <p:grpSp>
          <p:nvGrpSpPr>
            <p:cNvPr id="15" name="Group 14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F56E9974-97B6-491F-AF1B-AB4BE919559D}"/>
                </a:ext>
              </a:extLst>
            </p:cNvPr>
            <p:cNvGrpSpPr/>
            <p:nvPr/>
          </p:nvGrpSpPr>
          <p:grpSpPr>
            <a:xfrm>
              <a:off x="3283952" y="1903413"/>
              <a:ext cx="2861622" cy="2877626"/>
              <a:chOff x="3283952" y="2278062"/>
              <a:chExt cx="2861622" cy="2877626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799E3561-5185-48B8-8295-CE15DF82220C}"/>
                  </a:ext>
                </a:extLst>
              </p:cNvPr>
              <p:cNvSpPr/>
              <p:nvPr/>
            </p:nvSpPr>
            <p:spPr bwMode="auto">
              <a:xfrm>
                <a:off x="3283952" y="2278062"/>
                <a:ext cx="1385939" cy="2877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8" rIns="179234" bIns="14338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DF535D5F-75DA-491C-9498-71B17DE73DC2}"/>
                  </a:ext>
                </a:extLst>
              </p:cNvPr>
              <p:cNvSpPr/>
              <p:nvPr/>
            </p:nvSpPr>
            <p:spPr bwMode="auto">
              <a:xfrm>
                <a:off x="4759635" y="2278062"/>
                <a:ext cx="1385939" cy="2877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8" rIns="179234" bIns="14338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98CFF79A-F9F2-4E20-B275-168E95B6C89A}"/>
                </a:ext>
              </a:extLst>
            </p:cNvPr>
            <p:cNvSpPr/>
            <p:nvPr/>
          </p:nvSpPr>
          <p:spPr bwMode="auto">
            <a:xfrm>
              <a:off x="3283952" y="3427413"/>
              <a:ext cx="2861622" cy="135362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8" rIns="179234" bIns="14338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C6013562-316E-4694-BAD4-1B51805A61A9}"/>
                </a:ext>
              </a:extLst>
            </p:cNvPr>
            <p:cNvSpPr/>
            <p:nvPr/>
          </p:nvSpPr>
          <p:spPr bwMode="auto">
            <a:xfrm>
              <a:off x="3283952" y="1979613"/>
              <a:ext cx="2861622" cy="27252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11" tIns="140569" rIns="175711" bIns="14056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75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9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Lift and Shift</a:t>
              </a:r>
            </a:p>
            <a:p>
              <a:pPr algn="ctr" defTabSz="89575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  <a:p>
              <a:pPr algn="ctr" defTabSz="89575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VMs</a:t>
              </a:r>
              <a:endParaRPr lang="en-US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E6E48F2E-6CDA-4699-9E1A-A957712859EA}"/>
              </a:ext>
            </a:extLst>
          </p:cNvPr>
          <p:cNvGrpSpPr/>
          <p:nvPr/>
        </p:nvGrpSpPr>
        <p:grpSpPr>
          <a:xfrm>
            <a:off x="6446774" y="2013078"/>
            <a:ext cx="1685135" cy="1400165"/>
            <a:chOff x="9287189" y="1903413"/>
            <a:chExt cx="3028362" cy="2926881"/>
          </a:xfrm>
          <a:solidFill>
            <a:srgbClr val="00B050"/>
          </a:solidFill>
        </p:grpSpPr>
        <p:grpSp>
          <p:nvGrpSpPr>
            <p:cNvPr id="21" name="Group 2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F8F92B50-6E7F-4A05-8B94-6C7BAE206348}"/>
                </a:ext>
              </a:extLst>
            </p:cNvPr>
            <p:cNvGrpSpPr/>
            <p:nvPr/>
          </p:nvGrpSpPr>
          <p:grpSpPr>
            <a:xfrm>
              <a:off x="9287189" y="1903413"/>
              <a:ext cx="2877013" cy="2877626"/>
              <a:chOff x="9287190" y="2258994"/>
              <a:chExt cx="2861622" cy="2877626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510E171B-C944-4ADD-8A57-E34327E6C403}"/>
                  </a:ext>
                </a:extLst>
              </p:cNvPr>
              <p:cNvSpPr/>
              <p:nvPr/>
            </p:nvSpPr>
            <p:spPr bwMode="auto">
              <a:xfrm>
                <a:off x="9287190" y="2258994"/>
                <a:ext cx="914400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8" rIns="179234" bIns="14338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solidFill>
                    <a:srgbClr val="FFFFFF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35A06DC1-BECD-443D-AD3E-9BECB41CFD99}"/>
                  </a:ext>
                </a:extLst>
              </p:cNvPr>
              <p:cNvSpPr/>
              <p:nvPr/>
            </p:nvSpPr>
            <p:spPr bwMode="auto">
              <a:xfrm>
                <a:off x="10260801" y="2258994"/>
                <a:ext cx="914400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8" rIns="179234" bIns="14338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solidFill>
                    <a:srgbClr val="FFFFFF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9E5BF299-8324-405F-9763-7FA770BE1E4E}"/>
                  </a:ext>
                </a:extLst>
              </p:cNvPr>
              <p:cNvSpPr/>
              <p:nvPr/>
            </p:nvSpPr>
            <p:spPr bwMode="auto">
              <a:xfrm>
                <a:off x="11234412" y="2258994"/>
                <a:ext cx="914400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8" rIns="179234" bIns="14338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solidFill>
                    <a:srgbClr val="FFFFFF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5777BEE7-AD86-4860-8E21-030C1D089113}"/>
                </a:ext>
              </a:extLst>
            </p:cNvPr>
            <p:cNvSpPr/>
            <p:nvPr/>
          </p:nvSpPr>
          <p:spPr bwMode="auto">
            <a:xfrm>
              <a:off x="9302581" y="1912504"/>
              <a:ext cx="3012970" cy="2917790"/>
            </a:xfrm>
            <a:prstGeom prst="rect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11" tIns="140569" rIns="175711" bIns="14056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75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solidFill>
                    <a:srgbClr val="FFFFFF"/>
                  </a:solidFill>
                  <a:latin typeface="Segoe UI Semilight"/>
                  <a:cs typeface="Segoe UI" pitchFamily="34" charset="0"/>
                </a:rPr>
                <a:t>App M</a:t>
              </a:r>
              <a:r>
                <a:rPr lang="en-US" sz="2000" dirty="0" err="1">
                  <a:solidFill>
                    <a:srgbClr val="FFFFFF"/>
                  </a:solidFill>
                  <a:latin typeface="Segoe UI Semilight"/>
                  <a:cs typeface="Segoe UI" pitchFamily="34" charset="0"/>
                </a:rPr>
                <a:t>odernized</a:t>
              </a:r>
              <a:endParaRPr lang="en-US" sz="2000" dirty="0">
                <a:solidFill>
                  <a:srgbClr val="FFFFFF"/>
                </a:solidFill>
                <a:latin typeface="Segoe UI Semilight"/>
                <a:cs typeface="Segoe UI" pitchFamily="34" charset="0"/>
              </a:endParaRPr>
            </a:p>
            <a:p>
              <a:pPr algn="ctr" defTabSz="89575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>
                <a:solidFill>
                  <a:srgbClr val="FFFFFF"/>
                </a:solidFill>
                <a:latin typeface="Segoe UI Semilight"/>
                <a:cs typeface="Segoe UI" pitchFamily="34" charset="0"/>
              </a:endParaRPr>
            </a:p>
            <a:p>
              <a:pPr algn="ctr" defTabSz="89575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 err="1">
                  <a:solidFill>
                    <a:srgbClr val="FFFFFF"/>
                  </a:solidFill>
                  <a:latin typeface="Segoe UI Semilight"/>
                  <a:cs typeface="Segoe UI" pitchFamily="34" charset="0"/>
                </a:rPr>
                <a:t>Lift&amp;Shift</a:t>
              </a:r>
              <a:r>
                <a:rPr lang="en-US" sz="2000" dirty="0">
                  <a:solidFill>
                    <a:srgbClr val="FFFFFF"/>
                  </a:solidFill>
                  <a:latin typeface="Segoe UI Semilight"/>
                  <a:cs typeface="Segoe UI" pitchFamily="34" charset="0"/>
                </a:rPr>
                <a:t> to PaaS</a:t>
              </a:r>
            </a:p>
          </p:txBody>
        </p:sp>
      </p:grpSp>
      <p:sp>
        <p:nvSpPr>
          <p:cNvPr id="39" name="PC1_E977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EE0D7F4B-EBBB-4A36-B7C0-1FD007DF826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42822" y="3623862"/>
            <a:ext cx="1354987" cy="1084412"/>
          </a:xfrm>
          <a:custGeom>
            <a:avLst/>
            <a:gdLst>
              <a:gd name="T0" fmla="*/ 1697 w 5093"/>
              <a:gd name="T1" fmla="*/ 1359 h 4076"/>
              <a:gd name="T2" fmla="*/ 5093 w 5093"/>
              <a:gd name="T3" fmla="*/ 1359 h 4076"/>
              <a:gd name="T4" fmla="*/ 5093 w 5093"/>
              <a:gd name="T5" fmla="*/ 3398 h 4076"/>
              <a:gd name="T6" fmla="*/ 1697 w 5093"/>
              <a:gd name="T7" fmla="*/ 3398 h 4076"/>
              <a:gd name="T8" fmla="*/ 1697 w 5093"/>
              <a:gd name="T9" fmla="*/ 1359 h 4076"/>
              <a:gd name="T10" fmla="*/ 3396 w 5093"/>
              <a:gd name="T11" fmla="*/ 3398 h 4076"/>
              <a:gd name="T12" fmla="*/ 3396 w 5093"/>
              <a:gd name="T13" fmla="*/ 4076 h 4076"/>
              <a:gd name="T14" fmla="*/ 2547 w 5093"/>
              <a:gd name="T15" fmla="*/ 4076 h 4076"/>
              <a:gd name="T16" fmla="*/ 4244 w 5093"/>
              <a:gd name="T17" fmla="*/ 4076 h 4076"/>
              <a:gd name="T18" fmla="*/ 510 w 5093"/>
              <a:gd name="T19" fmla="*/ 680 h 4076"/>
              <a:gd name="T20" fmla="*/ 1528 w 5093"/>
              <a:gd name="T21" fmla="*/ 680 h 4076"/>
              <a:gd name="T22" fmla="*/ 510 w 5093"/>
              <a:gd name="T23" fmla="*/ 3398 h 4076"/>
              <a:gd name="T24" fmla="*/ 1697 w 5093"/>
              <a:gd name="T25" fmla="*/ 3398 h 4076"/>
              <a:gd name="T26" fmla="*/ 510 w 5093"/>
              <a:gd name="T27" fmla="*/ 2718 h 4076"/>
              <a:gd name="T28" fmla="*/ 1705 w 5093"/>
              <a:gd name="T29" fmla="*/ 2718 h 4076"/>
              <a:gd name="T30" fmla="*/ 2038 w 5093"/>
              <a:gd name="T31" fmla="*/ 1359 h 4076"/>
              <a:gd name="T32" fmla="*/ 2038 w 5093"/>
              <a:gd name="T33" fmla="*/ 0 h 4076"/>
              <a:gd name="T34" fmla="*/ 0 w 5093"/>
              <a:gd name="T35" fmla="*/ 0 h 4076"/>
              <a:gd name="T36" fmla="*/ 0 w 5093"/>
              <a:gd name="T37" fmla="*/ 4076 h 4076"/>
              <a:gd name="T38" fmla="*/ 2038 w 5093"/>
              <a:gd name="T39" fmla="*/ 4076 h 4076"/>
              <a:gd name="T40" fmla="*/ 2038 w 5093"/>
              <a:gd name="T41" fmla="*/ 3398 h 4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93" h="4076">
                <a:moveTo>
                  <a:pt x="1697" y="1359"/>
                </a:moveTo>
                <a:lnTo>
                  <a:pt x="5093" y="1359"/>
                </a:lnTo>
                <a:lnTo>
                  <a:pt x="5093" y="3398"/>
                </a:lnTo>
                <a:lnTo>
                  <a:pt x="1697" y="3398"/>
                </a:lnTo>
                <a:lnTo>
                  <a:pt x="1697" y="1359"/>
                </a:lnTo>
                <a:moveTo>
                  <a:pt x="3396" y="3398"/>
                </a:moveTo>
                <a:lnTo>
                  <a:pt x="3396" y="4076"/>
                </a:lnTo>
                <a:moveTo>
                  <a:pt x="2547" y="4076"/>
                </a:moveTo>
                <a:lnTo>
                  <a:pt x="4244" y="4076"/>
                </a:lnTo>
                <a:moveTo>
                  <a:pt x="510" y="680"/>
                </a:moveTo>
                <a:lnTo>
                  <a:pt x="1528" y="680"/>
                </a:lnTo>
                <a:moveTo>
                  <a:pt x="510" y="3398"/>
                </a:moveTo>
                <a:lnTo>
                  <a:pt x="1697" y="3398"/>
                </a:lnTo>
                <a:moveTo>
                  <a:pt x="510" y="2718"/>
                </a:moveTo>
                <a:lnTo>
                  <a:pt x="1705" y="2718"/>
                </a:lnTo>
                <a:moveTo>
                  <a:pt x="2038" y="1359"/>
                </a:moveTo>
                <a:lnTo>
                  <a:pt x="2038" y="0"/>
                </a:lnTo>
                <a:lnTo>
                  <a:pt x="0" y="0"/>
                </a:lnTo>
                <a:lnTo>
                  <a:pt x="0" y="4076"/>
                </a:lnTo>
                <a:lnTo>
                  <a:pt x="2038" y="4076"/>
                </a:lnTo>
                <a:lnTo>
                  <a:pt x="2038" y="3398"/>
                </a:ln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 Semi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A833CECE-ADA7-418C-882B-EDAC9B6D52A6}"/>
              </a:ext>
            </a:extLst>
          </p:cNvPr>
          <p:cNvSpPr txBox="1"/>
          <p:nvPr/>
        </p:nvSpPr>
        <p:spPr>
          <a:xfrm>
            <a:off x="1001864" y="4648631"/>
            <a:ext cx="2016882" cy="1142801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Existing OnPrem </a:t>
            </a:r>
            <a:b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</a:b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Applications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FFEC14C9-3798-4E44-842A-06D295B037FF}"/>
              </a:ext>
            </a:extLst>
          </p:cNvPr>
          <p:cNvSpPr/>
          <p:nvPr/>
        </p:nvSpPr>
        <p:spPr bwMode="auto">
          <a:xfrm>
            <a:off x="1263936" y="5541142"/>
            <a:ext cx="10743859" cy="1307971"/>
          </a:xfrm>
          <a:prstGeom prst="rightArrow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Agility, Time to Market Total Cost of Ownership, IT Simplification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2BE64DCF-E82C-42B4-B45F-863B63D20E48}"/>
              </a:ext>
            </a:extLst>
          </p:cNvPr>
          <p:cNvSpPr/>
          <p:nvPr/>
        </p:nvSpPr>
        <p:spPr bwMode="auto">
          <a:xfrm rot="16200000">
            <a:off x="-1865587" y="3330335"/>
            <a:ext cx="4951074" cy="1307971"/>
          </a:xfrm>
          <a:prstGeom prst="rightArrow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Engineering Complexity and Cost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85D29375-6536-45DC-A9EB-C468B34BF245}"/>
              </a:ext>
            </a:extLst>
          </p:cNvPr>
          <p:cNvGrpSpPr/>
          <p:nvPr/>
        </p:nvGrpSpPr>
        <p:grpSpPr>
          <a:xfrm>
            <a:off x="10484228" y="823177"/>
            <a:ext cx="1599745" cy="1429963"/>
            <a:chOff x="9287189" y="1903413"/>
            <a:chExt cx="3028360" cy="2926881"/>
          </a:xfrm>
          <a:solidFill>
            <a:srgbClr val="D83B01"/>
          </a:solidFill>
        </p:grpSpPr>
        <p:grpSp>
          <p:nvGrpSpPr>
            <p:cNvPr id="27" name="Group 2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5043D20D-3CB1-44A2-A4E9-743BFBC03BD3}"/>
                </a:ext>
              </a:extLst>
            </p:cNvPr>
            <p:cNvGrpSpPr/>
            <p:nvPr/>
          </p:nvGrpSpPr>
          <p:grpSpPr>
            <a:xfrm>
              <a:off x="9287189" y="1903413"/>
              <a:ext cx="2877013" cy="2877626"/>
              <a:chOff x="9287190" y="2258994"/>
              <a:chExt cx="2861622" cy="2877626"/>
            </a:xfrm>
            <a:grpFill/>
          </p:grpSpPr>
          <p:sp>
            <p:nvSpPr>
              <p:cNvPr id="29" name="Rectangle 2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A1032E47-5DCD-4C1D-B70D-AD48C97BEA08}"/>
                  </a:ext>
                </a:extLst>
              </p:cNvPr>
              <p:cNvSpPr/>
              <p:nvPr/>
            </p:nvSpPr>
            <p:spPr bwMode="auto">
              <a:xfrm>
                <a:off x="9287190" y="2258994"/>
                <a:ext cx="914400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8" rIns="179234" bIns="14338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solidFill>
                    <a:srgbClr val="FFFFFF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7D2C735E-CF5E-481E-8A96-90193ACEE765}"/>
                  </a:ext>
                </a:extLst>
              </p:cNvPr>
              <p:cNvSpPr/>
              <p:nvPr/>
            </p:nvSpPr>
            <p:spPr bwMode="auto">
              <a:xfrm>
                <a:off x="10260801" y="2258994"/>
                <a:ext cx="914400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8" rIns="179234" bIns="14338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solidFill>
                    <a:srgbClr val="FFFFFF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06AE708E-3F13-4F99-9C8B-04C375975DB7}"/>
                  </a:ext>
                </a:extLst>
              </p:cNvPr>
              <p:cNvSpPr/>
              <p:nvPr/>
            </p:nvSpPr>
            <p:spPr bwMode="auto">
              <a:xfrm>
                <a:off x="11234412" y="2258994"/>
                <a:ext cx="914400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8" rIns="179234" bIns="14338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solidFill>
                    <a:srgbClr val="FFFFFF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A2C8500A-0BFC-4A92-9632-5849831B52B3}"/>
                </a:ext>
              </a:extLst>
            </p:cNvPr>
            <p:cNvSpPr/>
            <p:nvPr/>
          </p:nvSpPr>
          <p:spPr bwMode="auto">
            <a:xfrm>
              <a:off x="9302579" y="1912505"/>
              <a:ext cx="3012970" cy="2917789"/>
            </a:xfrm>
            <a:prstGeom prst="rect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11" tIns="140569" rIns="175711" bIns="14056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75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solidFill>
                    <a:srgbClr val="FFFFFF"/>
                  </a:solidFill>
                  <a:latin typeface="Segoe UI Semilight"/>
                  <a:cs typeface="Segoe UI" pitchFamily="34" charset="0"/>
                </a:rPr>
                <a:t>AI-based apps</a:t>
              </a:r>
              <a:endParaRPr lang="en-US" sz="1598" dirty="0">
                <a:solidFill>
                  <a:srgbClr val="FFFFFF"/>
                </a:solidFill>
                <a:latin typeface="Segoe UI Semilight"/>
                <a:cs typeface="Segoe UI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EBA321FD-FBF9-4F11-8E1D-153AD8FA6A2B}"/>
              </a:ext>
            </a:extLst>
          </p:cNvPr>
          <p:cNvGrpSpPr/>
          <p:nvPr/>
        </p:nvGrpSpPr>
        <p:grpSpPr>
          <a:xfrm>
            <a:off x="8275055" y="1356426"/>
            <a:ext cx="1599746" cy="1429963"/>
            <a:chOff x="9287189" y="1903413"/>
            <a:chExt cx="3028362" cy="2926881"/>
          </a:xfrm>
          <a:solidFill>
            <a:srgbClr val="00B050"/>
          </a:solidFill>
        </p:grpSpPr>
        <p:grpSp>
          <p:nvGrpSpPr>
            <p:cNvPr id="34" name="Group 33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9DDD7593-6CB3-4100-8B8A-A23C37C0C54A}"/>
                </a:ext>
              </a:extLst>
            </p:cNvPr>
            <p:cNvGrpSpPr/>
            <p:nvPr/>
          </p:nvGrpSpPr>
          <p:grpSpPr>
            <a:xfrm>
              <a:off x="9287189" y="1903413"/>
              <a:ext cx="2877013" cy="2877626"/>
              <a:chOff x="9287190" y="2258994"/>
              <a:chExt cx="2861622" cy="2877626"/>
            </a:xfrm>
            <a:grpFill/>
          </p:grpSpPr>
          <p:sp>
            <p:nvSpPr>
              <p:cNvPr id="36" name="Rectangle 3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BF213D05-FAD3-4DE5-B5DA-0DEE5DB64AB7}"/>
                  </a:ext>
                </a:extLst>
              </p:cNvPr>
              <p:cNvSpPr/>
              <p:nvPr/>
            </p:nvSpPr>
            <p:spPr bwMode="auto">
              <a:xfrm>
                <a:off x="9287190" y="2258994"/>
                <a:ext cx="914400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8" rIns="179234" bIns="14338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solidFill>
                    <a:srgbClr val="FFFFFF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AF17BA39-540C-4631-8D60-A5D0FF0D8FB3}"/>
                  </a:ext>
                </a:extLst>
              </p:cNvPr>
              <p:cNvSpPr/>
              <p:nvPr/>
            </p:nvSpPr>
            <p:spPr bwMode="auto">
              <a:xfrm>
                <a:off x="10260801" y="2258994"/>
                <a:ext cx="914400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8" rIns="179234" bIns="14338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solidFill>
                    <a:srgbClr val="FFFFFF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4688BAB1-9A21-4690-A8E3-F310AEE29FFD}"/>
                  </a:ext>
                </a:extLst>
              </p:cNvPr>
              <p:cNvSpPr/>
              <p:nvPr/>
            </p:nvSpPr>
            <p:spPr bwMode="auto">
              <a:xfrm>
                <a:off x="11234412" y="2258994"/>
                <a:ext cx="914400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8" rIns="179234" bIns="14338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solidFill>
                    <a:srgbClr val="FFFFFF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587A8C2D-80B7-4F6B-942E-DF7FA3BFCC04}"/>
                </a:ext>
              </a:extLst>
            </p:cNvPr>
            <p:cNvSpPr/>
            <p:nvPr/>
          </p:nvSpPr>
          <p:spPr bwMode="auto">
            <a:xfrm>
              <a:off x="9302581" y="1912504"/>
              <a:ext cx="3012970" cy="2917790"/>
            </a:xfrm>
            <a:prstGeom prst="rect">
              <a:avLst/>
            </a:prstGeom>
            <a:solidFill>
              <a:srgbClr val="00B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11" tIns="140569" rIns="175711" bIns="14056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75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solidFill>
                    <a:srgbClr val="FFFFFF"/>
                  </a:solidFill>
                  <a:latin typeface="Segoe UI Semilight"/>
                  <a:cs typeface="Segoe UI" pitchFamily="34" charset="0"/>
                </a:rPr>
                <a:t>Cloud Native</a:t>
              </a:r>
            </a:p>
            <a:p>
              <a:pPr algn="ctr" defTabSz="89575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>
                <a:solidFill>
                  <a:srgbClr val="FFFFFF"/>
                </a:solidFill>
                <a:latin typeface="Segoe UI Semilight"/>
                <a:cs typeface="Segoe UI" pitchFamily="34" charset="0"/>
              </a:endParaRPr>
            </a:p>
            <a:p>
              <a:pPr algn="ctr" defTabSz="89575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98" dirty="0">
                  <a:solidFill>
                    <a:srgbClr val="FFFFFF"/>
                  </a:solidFill>
                  <a:latin typeface="Segoe UI Semilight"/>
                  <a:cs typeface="Segoe UI" pitchFamily="34" charset="0"/>
                </a:rPr>
                <a:t>Microservices, Serverless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D36785C4-F8DF-4730-A496-39474B0808C2}"/>
              </a:ext>
            </a:extLst>
          </p:cNvPr>
          <p:cNvSpPr/>
          <p:nvPr/>
        </p:nvSpPr>
        <p:spPr>
          <a:xfrm>
            <a:off x="9935976" y="1516626"/>
            <a:ext cx="534944" cy="4896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384">
              <a:lnSpc>
                <a:spcPct val="90000"/>
              </a:lnSpc>
              <a:spcBef>
                <a:spcPts val="2400"/>
              </a:spcBef>
              <a:buSzPct val="90000"/>
              <a:defRPr/>
            </a:pPr>
            <a:r>
              <a:rPr lang="en-US" sz="2800" b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….</a:t>
            </a:r>
            <a:endParaRPr lang="en-US" b="1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7CD627A1-0FD8-4B73-A576-58136FF87A41}"/>
              </a:ext>
            </a:extLst>
          </p:cNvPr>
          <p:cNvSpPr/>
          <p:nvPr/>
        </p:nvSpPr>
        <p:spPr>
          <a:xfrm>
            <a:off x="8503589" y="2788733"/>
            <a:ext cx="1752103" cy="48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384">
              <a:lnSpc>
                <a:spcPct val="90000"/>
              </a:lnSpc>
              <a:spcBef>
                <a:spcPts val="2400"/>
              </a:spcBef>
              <a:buSzPct val="90000"/>
              <a:defRPr/>
            </a:pPr>
            <a:r>
              <a:rPr lang="en-US" sz="1398" b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May involve containers</a:t>
            </a:r>
            <a:endParaRPr lang="en-US" sz="1598" b="1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EAD2D0C8-A6DC-4CFE-BE13-1E4B2E5CC819}"/>
              </a:ext>
            </a:extLst>
          </p:cNvPr>
          <p:cNvSpPr/>
          <p:nvPr/>
        </p:nvSpPr>
        <p:spPr>
          <a:xfrm>
            <a:off x="6675307" y="3418955"/>
            <a:ext cx="1752103" cy="48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384">
              <a:lnSpc>
                <a:spcPct val="90000"/>
              </a:lnSpc>
              <a:spcBef>
                <a:spcPts val="2400"/>
              </a:spcBef>
              <a:buSzPct val="90000"/>
              <a:defRPr/>
            </a:pPr>
            <a:r>
              <a:rPr lang="en-US" sz="1398" b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May involve containers</a:t>
            </a:r>
            <a:endParaRPr lang="en-US" sz="1598" b="1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56291088-98D1-4516-8EBF-71FA3A5EAA43}"/>
              </a:ext>
            </a:extLst>
          </p:cNvPr>
          <p:cNvSpPr/>
          <p:nvPr/>
        </p:nvSpPr>
        <p:spPr bwMode="auto">
          <a:xfrm>
            <a:off x="4502378" y="2243411"/>
            <a:ext cx="1879649" cy="201563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FB585568-F206-4720-8670-61C4A55FD954}"/>
              </a:ext>
            </a:extLst>
          </p:cNvPr>
          <p:cNvSpPr/>
          <p:nvPr/>
        </p:nvSpPr>
        <p:spPr>
          <a:xfrm>
            <a:off x="4694669" y="3972896"/>
            <a:ext cx="1752103" cy="291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384">
              <a:lnSpc>
                <a:spcPct val="90000"/>
              </a:lnSpc>
              <a:spcBef>
                <a:spcPts val="2400"/>
              </a:spcBef>
              <a:buSzPct val="90000"/>
              <a:defRPr/>
            </a:pPr>
            <a:r>
              <a:rPr lang="en-US" sz="1398" b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No code changes</a:t>
            </a:r>
            <a:endParaRPr lang="en-US" sz="1598" b="1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31F7EB62-E8D2-43C5-9722-12F9FC84218F}"/>
              </a:ext>
            </a:extLst>
          </p:cNvPr>
          <p:cNvSpPr/>
          <p:nvPr/>
        </p:nvSpPr>
        <p:spPr bwMode="auto">
          <a:xfrm>
            <a:off x="4389956" y="872200"/>
            <a:ext cx="5637201" cy="3836075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79277A1B-4D6F-42D7-95FE-9CFC745063CC}"/>
              </a:ext>
            </a:extLst>
          </p:cNvPr>
          <p:cNvSpPr/>
          <p:nvPr/>
        </p:nvSpPr>
        <p:spPr>
          <a:xfrm>
            <a:off x="5809518" y="4716117"/>
            <a:ext cx="2770250" cy="433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384">
              <a:lnSpc>
                <a:spcPct val="90000"/>
              </a:lnSpc>
              <a:spcBef>
                <a:spcPts val="2400"/>
              </a:spcBef>
              <a:buSzPct val="90000"/>
              <a:defRPr/>
            </a:pPr>
            <a:r>
              <a:rPr lang="en-US" sz="2400" b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App Modernization</a:t>
            </a:r>
            <a:endParaRPr lang="en-US" b="1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3148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5" grpId="0" animBg="1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325" y="144938"/>
            <a:ext cx="11886192" cy="917314"/>
          </a:xfrm>
        </p:spPr>
        <p:txBody>
          <a:bodyPr/>
          <a:lstStyle/>
          <a:p>
            <a:r>
              <a:rPr lang="en-US" sz="3199" dirty="0"/>
              <a:t>Service Fabric Host Infrastructure</a:t>
            </a:r>
          </a:p>
        </p:txBody>
      </p:sp>
      <p:sp>
        <p:nvSpPr>
          <p:cNvPr id="14" name="Rectangle 13">
            <a:extLst/>
          </p:cNvPr>
          <p:cNvSpPr/>
          <p:nvPr/>
        </p:nvSpPr>
        <p:spPr bwMode="auto">
          <a:xfrm>
            <a:off x="4340552" y="5118319"/>
            <a:ext cx="3352409" cy="1218854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rPr>
              <a:t>App Host 3</a:t>
            </a:r>
          </a:p>
        </p:txBody>
      </p:sp>
      <p:sp>
        <p:nvSpPr>
          <p:cNvPr id="19" name="Rectangle 18">
            <a:extLst/>
          </p:cNvPr>
          <p:cNvSpPr/>
          <p:nvPr/>
        </p:nvSpPr>
        <p:spPr bwMode="auto">
          <a:xfrm>
            <a:off x="3399236" y="1821339"/>
            <a:ext cx="8533190" cy="4799680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/>
          </p:cNvPr>
          <p:cNvSpPr/>
          <p:nvPr/>
        </p:nvSpPr>
        <p:spPr bwMode="auto">
          <a:xfrm>
            <a:off x="3094925" y="1288089"/>
            <a:ext cx="8952263" cy="5484844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92230" y="906830"/>
            <a:ext cx="2970934" cy="516948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59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VNET: 10.0.0.0/23</a:t>
            </a:r>
          </a:p>
        </p:txBody>
      </p:sp>
      <p:sp>
        <p:nvSpPr>
          <p:cNvPr id="25" name="Rectangle 24">
            <a:extLst/>
          </p:cNvPr>
          <p:cNvSpPr/>
          <p:nvPr/>
        </p:nvSpPr>
        <p:spPr bwMode="auto">
          <a:xfrm>
            <a:off x="4340552" y="3802193"/>
            <a:ext cx="3352410" cy="1218854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rPr>
              <a:t>App Host 2</a:t>
            </a:r>
          </a:p>
        </p:txBody>
      </p:sp>
      <p:sp>
        <p:nvSpPr>
          <p:cNvPr id="27" name="Rectangle 26">
            <a:extLst/>
          </p:cNvPr>
          <p:cNvSpPr/>
          <p:nvPr/>
        </p:nvSpPr>
        <p:spPr bwMode="auto">
          <a:xfrm>
            <a:off x="4340553" y="2506976"/>
            <a:ext cx="3352410" cy="1218854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rPr>
              <a:t>App Host 1</a:t>
            </a:r>
          </a:p>
        </p:txBody>
      </p:sp>
      <p:cxnSp>
        <p:nvCxnSpPr>
          <p:cNvPr id="39" name="Connector: Elbow 38">
            <a:extLst/>
          </p:cNvPr>
          <p:cNvCxnSpPr>
            <a:cxnSpLocks/>
          </p:cNvCxnSpPr>
          <p:nvPr/>
        </p:nvCxnSpPr>
        <p:spPr>
          <a:xfrm rot="5400000">
            <a:off x="10057607" y="4439728"/>
            <a:ext cx="2837084" cy="171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/>
          </p:cNvPr>
          <p:cNvSpPr/>
          <p:nvPr/>
        </p:nvSpPr>
        <p:spPr bwMode="auto">
          <a:xfrm>
            <a:off x="6681010" y="2975699"/>
            <a:ext cx="935764" cy="59567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Container C</a:t>
            </a:r>
          </a:p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10.0.0.6</a:t>
            </a:r>
          </a:p>
        </p:txBody>
      </p:sp>
      <p:sp>
        <p:nvSpPr>
          <p:cNvPr id="49" name="Rectangle 48">
            <a:extLst/>
          </p:cNvPr>
          <p:cNvSpPr/>
          <p:nvPr/>
        </p:nvSpPr>
        <p:spPr bwMode="auto">
          <a:xfrm>
            <a:off x="6562981" y="4168818"/>
            <a:ext cx="1053793" cy="595676"/>
          </a:xfrm>
          <a:prstGeom prst="rect">
            <a:avLst/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99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Container B</a:t>
            </a:r>
          </a:p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99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10.0.0.8</a:t>
            </a:r>
          </a:p>
        </p:txBody>
      </p:sp>
      <p:sp>
        <p:nvSpPr>
          <p:cNvPr id="52" name="Rectangle 51">
            <a:extLst/>
          </p:cNvPr>
          <p:cNvSpPr/>
          <p:nvPr/>
        </p:nvSpPr>
        <p:spPr bwMode="auto">
          <a:xfrm>
            <a:off x="6667048" y="5461453"/>
            <a:ext cx="935764" cy="5956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Container A</a:t>
            </a:r>
          </a:p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10.0.0.10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4483554" y="2950702"/>
            <a:ext cx="999674" cy="5928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Container</a:t>
            </a:r>
          </a:p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Reverse Proxy: 443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4471582" y="4189180"/>
            <a:ext cx="1011646" cy="6034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Container Reverse Proxy: 443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6219420" y="1311509"/>
            <a:ext cx="3302217" cy="627779"/>
            <a:chOff x="5688232" y="1634949"/>
            <a:chExt cx="3303155" cy="627956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8232" y="1729841"/>
              <a:ext cx="355516" cy="355516"/>
            </a:xfrm>
            <a:prstGeom prst="rect">
              <a:avLst/>
            </a:prstGeom>
          </p:spPr>
        </p:pic>
        <p:sp>
          <p:nvSpPr>
            <p:cNvPr id="68" name="TextBox 67">
              <a:extLst/>
            </p:cNvPr>
            <p:cNvSpPr txBox="1"/>
            <p:nvPr/>
          </p:nvSpPr>
          <p:spPr>
            <a:xfrm>
              <a:off x="5941073" y="1634949"/>
              <a:ext cx="3050314" cy="627956"/>
            </a:xfrm>
            <a:prstGeom prst="rect">
              <a:avLst/>
            </a:prstGeom>
            <a:noFill/>
            <a:effectLst/>
          </p:spPr>
          <p:txBody>
            <a:bodyPr wrap="none" lIns="182828" tIns="146262" rIns="182828" bIns="146262" rtlCol="0">
              <a:spAutoFit/>
            </a:bodyPr>
            <a:lstStyle/>
            <a:p>
              <a:pPr defTabSz="932384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00" dirty="0">
                  <a:solidFill>
                    <a:srgbClr val="FF8C00"/>
                  </a:solidFill>
                </a:rPr>
                <a:t>Service Fabric cluster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E22899C8-F9C9-4190-B92A-D12760BA67ED}"/>
              </a:ext>
            </a:extLst>
          </p:cNvPr>
          <p:cNvSpPr/>
          <p:nvPr/>
        </p:nvSpPr>
        <p:spPr bwMode="auto">
          <a:xfrm>
            <a:off x="5635856" y="2965566"/>
            <a:ext cx="935764" cy="5956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Container A</a:t>
            </a:r>
          </a:p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10.0.0.5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23F776AF-326C-478A-8596-AA3A1E172AE6}"/>
              </a:ext>
            </a:extLst>
          </p:cNvPr>
          <p:cNvSpPr txBox="1"/>
          <p:nvPr/>
        </p:nvSpPr>
        <p:spPr>
          <a:xfrm>
            <a:off x="389289" y="1226320"/>
            <a:ext cx="2400922" cy="1425434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Example network infrastructure for an enterprise deployment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6D31FE94-F332-42BA-96CA-27E9CC52452D}"/>
              </a:ext>
            </a:extLst>
          </p:cNvPr>
          <p:cNvSpPr txBox="1"/>
          <p:nvPr/>
        </p:nvSpPr>
        <p:spPr>
          <a:xfrm>
            <a:off x="6463190" y="2485220"/>
            <a:ext cx="1371403" cy="44770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9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Host IP 10.0.0.4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13B6E46C-68DF-411D-AAA5-1393DF3B5D53}"/>
              </a:ext>
            </a:extLst>
          </p:cNvPr>
          <p:cNvSpPr txBox="1"/>
          <p:nvPr/>
        </p:nvSpPr>
        <p:spPr>
          <a:xfrm>
            <a:off x="6474263" y="3721528"/>
            <a:ext cx="1417101" cy="44770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9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Host IP 10.0.0.7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11032FD7-DA20-4228-AB6A-7D0849A36ABC}"/>
              </a:ext>
            </a:extLst>
          </p:cNvPr>
          <p:cNvSpPr txBox="1"/>
          <p:nvPr/>
        </p:nvSpPr>
        <p:spPr>
          <a:xfrm>
            <a:off x="6474263" y="5015223"/>
            <a:ext cx="1420136" cy="44770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9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Host IP 10.0.0.9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18013F63-317A-47FC-8371-B98E6CCC400D}"/>
              </a:ext>
            </a:extLst>
          </p:cNvPr>
          <p:cNvSpPr/>
          <p:nvPr/>
        </p:nvSpPr>
        <p:spPr bwMode="auto">
          <a:xfrm>
            <a:off x="4120454" y="2051516"/>
            <a:ext cx="3768722" cy="4436280"/>
          </a:xfrm>
          <a:prstGeom prst="rect">
            <a:avLst/>
          </a:prstGeom>
          <a:noFill/>
          <a:ln w="25400">
            <a:solidFill>
              <a:srgbClr val="FF5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C6EC392D-F6CD-40AB-A926-B6FDC62ADB2B}"/>
              </a:ext>
            </a:extLst>
          </p:cNvPr>
          <p:cNvSpPr/>
          <p:nvPr/>
        </p:nvSpPr>
        <p:spPr bwMode="auto">
          <a:xfrm>
            <a:off x="8109275" y="2040314"/>
            <a:ext cx="3768722" cy="4436280"/>
          </a:xfrm>
          <a:prstGeom prst="rect">
            <a:avLst/>
          </a:prstGeom>
          <a:noFill/>
          <a:ln w="25400">
            <a:solidFill>
              <a:srgbClr val="FF5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CDB25360-846B-4051-87CD-12499F7F4437}"/>
              </a:ext>
            </a:extLst>
          </p:cNvPr>
          <p:cNvSpPr txBox="1"/>
          <p:nvPr/>
        </p:nvSpPr>
        <p:spPr>
          <a:xfrm>
            <a:off x="4175295" y="1967613"/>
            <a:ext cx="3572386" cy="44770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99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Application Node Type – externally exposed subnet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797D57E8-5524-4908-B386-C32F9B578041}"/>
              </a:ext>
            </a:extLst>
          </p:cNvPr>
          <p:cNvSpPr txBox="1"/>
          <p:nvPr/>
        </p:nvSpPr>
        <p:spPr>
          <a:xfrm>
            <a:off x="8022713" y="1960549"/>
            <a:ext cx="3224012" cy="44770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99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Primary Node Type – isolated internal subnet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F82690C4-A26F-4A51-8152-4C656CE8EE88}"/>
              </a:ext>
            </a:extLst>
          </p:cNvPr>
          <p:cNvSpPr/>
          <p:nvPr/>
        </p:nvSpPr>
        <p:spPr bwMode="auto">
          <a:xfrm>
            <a:off x="8199157" y="3116317"/>
            <a:ext cx="2963060" cy="563441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rPr>
              <a:t>Primary Host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7FE691F9-5F9B-4AD4-841A-4DC19FF464BC}"/>
              </a:ext>
            </a:extLst>
          </p:cNvPr>
          <p:cNvSpPr txBox="1"/>
          <p:nvPr/>
        </p:nvSpPr>
        <p:spPr>
          <a:xfrm>
            <a:off x="10017585" y="3307576"/>
            <a:ext cx="1371403" cy="44770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9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Host IP 10.0.1.4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6B670376-73B4-4811-A221-046A5D8BC9D9}"/>
              </a:ext>
            </a:extLst>
          </p:cNvPr>
          <p:cNvSpPr/>
          <p:nvPr/>
        </p:nvSpPr>
        <p:spPr bwMode="auto">
          <a:xfrm>
            <a:off x="8199158" y="3754349"/>
            <a:ext cx="2973386" cy="563441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rPr>
              <a:t>Primary Host 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D5D850AC-1C9E-47F6-A2BB-FE8A736D547C}"/>
              </a:ext>
            </a:extLst>
          </p:cNvPr>
          <p:cNvSpPr/>
          <p:nvPr/>
        </p:nvSpPr>
        <p:spPr bwMode="auto">
          <a:xfrm>
            <a:off x="8199158" y="4397320"/>
            <a:ext cx="2973386" cy="563441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rPr>
              <a:t>Primary Host 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563606BB-D9A3-4AC2-85B2-5FEAD382955E}"/>
              </a:ext>
            </a:extLst>
          </p:cNvPr>
          <p:cNvSpPr/>
          <p:nvPr/>
        </p:nvSpPr>
        <p:spPr bwMode="auto">
          <a:xfrm>
            <a:off x="8199157" y="5028528"/>
            <a:ext cx="2973385" cy="563441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rPr>
              <a:t>Primary Host 4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02825051-866B-47FF-B292-8AB3FAA1007A}"/>
              </a:ext>
            </a:extLst>
          </p:cNvPr>
          <p:cNvSpPr/>
          <p:nvPr/>
        </p:nvSpPr>
        <p:spPr bwMode="auto">
          <a:xfrm>
            <a:off x="8199159" y="5651519"/>
            <a:ext cx="2971789" cy="563441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rPr>
              <a:t>Primary Host 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DA8C3CA4-7502-486A-8DFE-3C28AF4C6CF9}"/>
              </a:ext>
            </a:extLst>
          </p:cNvPr>
          <p:cNvSpPr txBox="1"/>
          <p:nvPr/>
        </p:nvSpPr>
        <p:spPr>
          <a:xfrm>
            <a:off x="10059335" y="3956861"/>
            <a:ext cx="1371403" cy="44770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9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Host IP 10.0.1.5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8A6583E9-ACC5-41C8-B076-A8C4CF56D5E7}"/>
              </a:ext>
            </a:extLst>
          </p:cNvPr>
          <p:cNvSpPr txBox="1"/>
          <p:nvPr/>
        </p:nvSpPr>
        <p:spPr>
          <a:xfrm>
            <a:off x="10031345" y="4628184"/>
            <a:ext cx="1371403" cy="44770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9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Host IP 10.0.1.6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BE84C9C1-FC7B-4D67-8737-FBB7E5AAA1C0}"/>
              </a:ext>
            </a:extLst>
          </p:cNvPr>
          <p:cNvSpPr txBox="1"/>
          <p:nvPr/>
        </p:nvSpPr>
        <p:spPr>
          <a:xfrm>
            <a:off x="10024045" y="5260034"/>
            <a:ext cx="1371403" cy="44770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9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Host IP 10.0.1.7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9C6886DA-0A26-4C91-9817-63474B1ED04D}"/>
              </a:ext>
            </a:extLst>
          </p:cNvPr>
          <p:cNvSpPr txBox="1"/>
          <p:nvPr/>
        </p:nvSpPr>
        <p:spPr>
          <a:xfrm>
            <a:off x="10008147" y="5884965"/>
            <a:ext cx="1371403" cy="44770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9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Host IP 10.0.1.8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9838F272-3BBD-4964-AFFA-432FD50C4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7169" y="2218145"/>
            <a:ext cx="707138" cy="829739"/>
          </a:xfrm>
          <a:prstGeom prst="rect">
            <a:avLst/>
          </a:prstGeom>
        </p:spPr>
      </p:pic>
      <p:cxnSp>
        <p:nvCxnSpPr>
          <p:cNvPr id="83" name="Connector: Elbow 82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EC84CB8B-522B-4E8E-B6BB-A5206C10A9D1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2790210" y="3116404"/>
            <a:ext cx="1550342" cy="30371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7EBF66BA-E8D9-4F12-8345-DBA395C08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54" y="2811559"/>
            <a:ext cx="1043978" cy="1224978"/>
          </a:xfrm>
          <a:prstGeom prst="rect">
            <a:avLst/>
          </a:prstGeom>
        </p:spPr>
      </p:pic>
      <p:cxnSp>
        <p:nvCxnSpPr>
          <p:cNvPr id="85" name="Connector: Elbow 84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D317C3B1-15FB-4C40-8772-4783C37AC6CF}"/>
              </a:ext>
            </a:extLst>
          </p:cNvPr>
          <p:cNvCxnSpPr>
            <a:cxnSpLocks/>
            <a:stCxn id="84" idx="3"/>
            <a:endCxn id="25" idx="1"/>
          </p:cNvCxnSpPr>
          <p:nvPr/>
        </p:nvCxnSpPr>
        <p:spPr>
          <a:xfrm>
            <a:off x="2891533" y="3424050"/>
            <a:ext cx="1449019" cy="987571"/>
          </a:xfrm>
          <a:prstGeom prst="bentConnector3">
            <a:avLst>
              <a:gd name="adj1" fmla="val 46644"/>
            </a:avLst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B2E27BE8-45A6-4FC8-B815-4A30E5FDEA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144793" y="3360280"/>
            <a:ext cx="330499" cy="5983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EC00AFAF-B1CD-43EA-B92C-914EEB1117F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170534" y="3976700"/>
            <a:ext cx="330499" cy="5983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4F69BF43-4DFF-4401-A4C6-B5E61D6545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144793" y="4656451"/>
            <a:ext cx="330499" cy="5983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2FA553F3-231C-43B0-AE2A-824F1F51EA7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170534" y="5265964"/>
            <a:ext cx="330499" cy="5983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A48F84E2-9139-4316-B432-8DC5E0A0CEA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144793" y="5859127"/>
            <a:ext cx="330499" cy="5983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Graphic 11" descr="Monitor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ABB9FC16-B4F4-4C06-9FFE-DA0722364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16="http://schemas.microsoft.com/office/drawing/2014/main" xmlns:p14="http://schemas.microsoft.com/office/powerpoint/2010/main" xmlns:mc="http://schemas.openxmlformats.org/markup-compatibility/2006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6693" y="2735370"/>
            <a:ext cx="1043978" cy="1043978"/>
          </a:xfrm>
          <a:prstGeom prst="rect">
            <a:avLst/>
          </a:prstGeom>
        </p:spPr>
      </p:pic>
      <p:cxnSp>
        <p:nvCxnSpPr>
          <p:cNvPr id="103" name="Straight Arrow Connector 102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AA359FF3-5FAE-4B19-9B0D-30B7D779CFF7}"/>
              </a:ext>
            </a:extLst>
          </p:cNvPr>
          <p:cNvCxnSpPr>
            <a:cxnSpLocks/>
            <a:stCxn id="102" idx="3"/>
          </p:cNvCxnSpPr>
          <p:nvPr/>
        </p:nvCxnSpPr>
        <p:spPr>
          <a:xfrm>
            <a:off x="1280670" y="3257359"/>
            <a:ext cx="630048" cy="0"/>
          </a:xfrm>
          <a:prstGeom prst="straightConnector1">
            <a:avLst/>
          </a:prstGeom>
          <a:ln w="571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A8912792-646C-46D1-8E69-9C301D2C27F2}"/>
              </a:ext>
            </a:extLst>
          </p:cNvPr>
          <p:cNvSpPr txBox="1"/>
          <p:nvPr/>
        </p:nvSpPr>
        <p:spPr>
          <a:xfrm>
            <a:off x="3992306" y="1743759"/>
            <a:ext cx="2386194" cy="44770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99" dirty="0">
                <a:solidFill>
                  <a:srgbClr val="FF0000"/>
                </a:solidFill>
              </a:rPr>
              <a:t>Application Subnet 10.0.0.0/24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42280EC4-ADD5-4A42-9EE3-24AEEA504BEF}"/>
              </a:ext>
            </a:extLst>
          </p:cNvPr>
          <p:cNvSpPr txBox="1"/>
          <p:nvPr/>
        </p:nvSpPr>
        <p:spPr>
          <a:xfrm>
            <a:off x="7944016" y="1730808"/>
            <a:ext cx="2386194" cy="44770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99" dirty="0">
                <a:solidFill>
                  <a:srgbClr val="FF0000"/>
                </a:solidFill>
              </a:rPr>
              <a:t>Management Subnet 10.0.1.0/24</a:t>
            </a:r>
          </a:p>
        </p:txBody>
      </p:sp>
    </p:spTree>
    <p:extLst>
      <p:ext uri="{BB962C8B-B14F-4D97-AF65-F5344CB8AC3E}">
        <p14:creationId xmlns:p14="http://schemas.microsoft.com/office/powerpoint/2010/main" val="192850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svg="http://schemas.microsoft.com/office/drawing/2016/SVG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5" grpId="0" animBg="1"/>
      <p:bldP spid="27" grpId="0" animBg="1"/>
      <p:bldP spid="46" grpId="0" animBg="1"/>
      <p:bldP spid="49" grpId="0" animBg="1"/>
      <p:bldP spid="52" grpId="0" animBg="1"/>
      <p:bldP spid="55" grpId="0" animBg="1"/>
      <p:bldP spid="56" grpId="0" animBg="1"/>
      <p:bldP spid="50" grpId="0" animBg="1"/>
      <p:bldP spid="43" grpId="0"/>
      <p:bldP spid="44" grpId="0"/>
      <p:bldP spid="45" grpId="0"/>
      <p:bldP spid="4" grpId="0" animBg="1"/>
      <p:bldP spid="58" grpId="0" animBg="1"/>
      <p:bldP spid="59" grpId="0"/>
      <p:bldP spid="60" grpId="0"/>
      <p:bldP spid="62" grpId="0" animBg="1"/>
      <p:bldP spid="64" grpId="0"/>
      <p:bldP spid="65" grpId="0" animBg="1"/>
      <p:bldP spid="69" grpId="0" animBg="1"/>
      <p:bldP spid="70" grpId="0" animBg="1"/>
      <p:bldP spid="71" grpId="0" animBg="1"/>
      <p:bldP spid="72" grpId="0"/>
      <p:bldP spid="73" grpId="0"/>
      <p:bldP spid="74" grpId="0"/>
      <p:bldP spid="75" grpId="0"/>
      <p:bldP spid="107" grpId="0"/>
      <p:bldP spid="10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p14="http://schemas.microsoft.com/office/powerpoint/2010/main" xmlns:a16="http://schemas.microsoft.com/office/drawing/2014/main" id="{DA146CA6-F03B-4DA3-99C7-E67036300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37" y="221127"/>
            <a:ext cx="11237870" cy="564947"/>
          </a:xfrm>
        </p:spPr>
        <p:txBody>
          <a:bodyPr/>
          <a:lstStyle/>
          <a:p>
            <a:r>
              <a:rPr lang="en-US" dirty="0"/>
              <a:t>Infrastructure 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p14="http://schemas.microsoft.com/office/powerpoint/2010/main" xmlns:a16="http://schemas.microsoft.com/office/drawing/2014/main" id="{5D6DCE85-A8C5-4055-A9F0-09A47952D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508" y="1137039"/>
            <a:ext cx="11236276" cy="5827097"/>
          </a:xfrm>
        </p:spPr>
        <p:txBody>
          <a:bodyPr/>
          <a:lstStyle/>
          <a:p>
            <a:r>
              <a:rPr lang="en-US" dirty="0"/>
              <a:t>Use Multiple </a:t>
            </a:r>
            <a:r>
              <a:rPr lang="en-US" dirty="0" err="1"/>
              <a:t>NodeTypes</a:t>
            </a:r>
            <a:r>
              <a:rPr lang="en-US" dirty="0"/>
              <a:t> (VMSS cluster)</a:t>
            </a:r>
          </a:p>
          <a:p>
            <a:pPr lvl="1"/>
            <a:r>
              <a:rPr lang="en-US" dirty="0"/>
              <a:t>2 </a:t>
            </a:r>
            <a:r>
              <a:rPr lang="en-US" dirty="0" err="1"/>
              <a:t>NodeTypes</a:t>
            </a:r>
            <a:r>
              <a:rPr lang="en-US" dirty="0"/>
              <a:t> are ideal</a:t>
            </a:r>
          </a:p>
          <a:p>
            <a:pPr lvl="2"/>
            <a:r>
              <a:rPr lang="en-US" dirty="0"/>
              <a:t>One for Service Fabric Primary services</a:t>
            </a:r>
          </a:p>
          <a:p>
            <a:pPr lvl="2"/>
            <a:r>
              <a:rPr lang="en-US" dirty="0"/>
              <a:t>Two for the application containers</a:t>
            </a:r>
          </a:p>
          <a:p>
            <a:r>
              <a:rPr lang="en-US" dirty="0"/>
              <a:t>Use Placement Constraints to deploy to the apps </a:t>
            </a:r>
            <a:r>
              <a:rPr lang="en-US" dirty="0" err="1"/>
              <a:t>NodeType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Ensure enough space on the primary </a:t>
            </a:r>
            <a:r>
              <a:rPr lang="en-US" dirty="0" err="1"/>
              <a:t>NodeType</a:t>
            </a:r>
            <a:r>
              <a:rPr lang="en-US" dirty="0"/>
              <a:t> temp disk</a:t>
            </a:r>
          </a:p>
          <a:p>
            <a:pPr lvl="1"/>
            <a:r>
              <a:rPr lang="en-US" dirty="0"/>
              <a:t>Use a VM compute size with 50 GB of temp disk or more (i.e. Standard_D2_v3)</a:t>
            </a:r>
          </a:p>
          <a:p>
            <a:r>
              <a:rPr lang="en-US" dirty="0"/>
              <a:t>Use the optimal VMSS Windows Image for each </a:t>
            </a:r>
            <a:r>
              <a:rPr lang="en-US" dirty="0" err="1"/>
              <a:t>NodeType</a:t>
            </a:r>
            <a:endParaRPr lang="en-US" dirty="0"/>
          </a:p>
          <a:p>
            <a:pPr lvl="1"/>
            <a:r>
              <a:rPr lang="en-US" dirty="0"/>
              <a:t>i.e. Windows Server 2016 + Containers for apps </a:t>
            </a:r>
            <a:r>
              <a:rPr lang="en-US" dirty="0" err="1"/>
              <a:t>NodeType</a:t>
            </a:r>
            <a:endParaRPr lang="en-US" dirty="0"/>
          </a:p>
          <a:p>
            <a:pPr lvl="1"/>
            <a:r>
              <a:rPr lang="en-US" dirty="0"/>
              <a:t>i.e. Windows Server 2016 (</a:t>
            </a:r>
            <a:r>
              <a:rPr lang="en-US" b="1" dirty="0"/>
              <a:t>no containers</a:t>
            </a:r>
            <a:r>
              <a:rPr lang="en-US" dirty="0"/>
              <a:t>) for primary </a:t>
            </a:r>
            <a:r>
              <a:rPr lang="en-US" dirty="0" err="1"/>
              <a:t>NodeType</a:t>
            </a:r>
            <a:r>
              <a:rPr lang="en-US" dirty="0"/>
              <a:t>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p14="http://schemas.microsoft.com/office/powerpoint/2010/main" xmlns:a16="http://schemas.microsoft.com/office/drawing/2014/main" id="{337B969B-918E-468A-B9F8-E5A4A956358C}"/>
              </a:ext>
            </a:extLst>
          </p:cNvPr>
          <p:cNvSpPr/>
          <p:nvPr/>
        </p:nvSpPr>
        <p:spPr bwMode="auto">
          <a:xfrm>
            <a:off x="1037372" y="3192506"/>
            <a:ext cx="10133163" cy="14475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1199" dirty="0">
                <a:solidFill>
                  <a:srgbClr val="A31515"/>
                </a:solidFill>
                <a:latin typeface="Consolas" panose="020B0609020204030204" pitchFamily="49" charset="0"/>
              </a:rPr>
              <a:t>Service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 err="1">
                <a:solidFill>
                  <a:srgbClr val="0000FF"/>
                </a:solidFill>
                <a:latin typeface="Consolas" panose="020B0609020204030204" pitchFamily="49" charset="0"/>
              </a:rPr>
              <a:t>ArrSrv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 err="1">
                <a:solidFill>
                  <a:srgbClr val="FF0000"/>
                </a:solidFill>
                <a:latin typeface="Consolas" panose="020B0609020204030204" pitchFamily="49" charset="0"/>
              </a:rPr>
              <a:t>ServicePackageActivationMode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 err="1">
                <a:solidFill>
                  <a:srgbClr val="0000FF"/>
                </a:solidFill>
                <a:latin typeface="Consolas" panose="020B0609020204030204" pitchFamily="49" charset="0"/>
              </a:rPr>
              <a:t>ExclusiveProcess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&lt;</a:t>
            </a:r>
            <a:r>
              <a:rPr lang="en-US" sz="1199" dirty="0" err="1">
                <a:solidFill>
                  <a:srgbClr val="A31515"/>
                </a:solidFill>
                <a:latin typeface="Consolas" panose="020B0609020204030204" pitchFamily="49" charset="0"/>
              </a:rPr>
              <a:t>StatelessService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 err="1">
                <a:solidFill>
                  <a:srgbClr val="FF0000"/>
                </a:solidFill>
                <a:latin typeface="Consolas" panose="020B0609020204030204" pitchFamily="49" charset="0"/>
              </a:rPr>
              <a:t>ServiceTypeName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 err="1">
                <a:solidFill>
                  <a:srgbClr val="0000FF"/>
                </a:solidFill>
                <a:latin typeface="Consolas" panose="020B0609020204030204" pitchFamily="49" charset="0"/>
              </a:rPr>
              <a:t>ArrSrvType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 err="1">
                <a:solidFill>
                  <a:srgbClr val="FF0000"/>
                </a:solidFill>
                <a:latin typeface="Consolas" panose="020B0609020204030204" pitchFamily="49" charset="0"/>
              </a:rPr>
              <a:t>InstanceCount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[</a:t>
            </a:r>
            <a:r>
              <a:rPr lang="en-US" sz="1199" dirty="0" err="1">
                <a:solidFill>
                  <a:srgbClr val="0000FF"/>
                </a:solidFill>
                <a:latin typeface="Consolas" panose="020B0609020204030204" pitchFamily="49" charset="0"/>
              </a:rPr>
              <a:t>ArrSrv_InstanceCount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]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  &lt;</a:t>
            </a:r>
            <a:r>
              <a:rPr lang="en-US" sz="1199" dirty="0" err="1">
                <a:solidFill>
                  <a:srgbClr val="A31515"/>
                </a:solidFill>
                <a:latin typeface="Consolas" panose="020B0609020204030204" pitchFamily="49" charset="0"/>
              </a:rPr>
              <a:t>SingletonPartition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199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PlacementConstraints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99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99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NodeTypeName</a:t>
            </a:r>
            <a:r>
              <a:rPr lang="en-US" sz="1199" b="1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sz="1199" b="1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appNT</a:t>
            </a:r>
            <a:r>
              <a:rPr lang="en-US" sz="1199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99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PlacementConstraints</a:t>
            </a:r>
            <a:r>
              <a:rPr lang="en-US" sz="1199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&lt;/</a:t>
            </a:r>
            <a:r>
              <a:rPr lang="en-US" sz="1199" dirty="0" err="1">
                <a:solidFill>
                  <a:srgbClr val="A31515"/>
                </a:solidFill>
                <a:latin typeface="Consolas" panose="020B0609020204030204" pitchFamily="49" charset="0"/>
              </a:rPr>
              <a:t>StatelessService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&lt;/</a:t>
            </a:r>
            <a:r>
              <a:rPr lang="en-US" sz="1199" dirty="0">
                <a:solidFill>
                  <a:srgbClr val="A31515"/>
                </a:solidFill>
                <a:latin typeface="Consolas" panose="020B0609020204030204" pitchFamily="49" charset="0"/>
              </a:rPr>
              <a:t>Service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p14="http://schemas.microsoft.com/office/powerpoint/2010/main" xmlns:a16="http://schemas.microsoft.com/office/drawing/2014/main" id="{49919905-682E-4A93-B3C5-973DB5A6756E}"/>
              </a:ext>
            </a:extLst>
          </p:cNvPr>
          <p:cNvSpPr txBox="1"/>
          <p:nvPr/>
        </p:nvSpPr>
        <p:spPr>
          <a:xfrm>
            <a:off x="8884860" y="3192506"/>
            <a:ext cx="2361866" cy="219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63">
              <a:defRPr/>
            </a:pPr>
            <a:r>
              <a:rPr lang="en-US" sz="1399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</a:rPr>
              <a:t>ApplicationManifest.xml</a:t>
            </a:r>
            <a:endParaRPr lang="en-US" sz="2000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19477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p14="http://schemas.microsoft.com/office/powerpoint/2010/main" xmlns:a16="http://schemas.microsoft.com/office/drawing/2014/main" id="{DA146CA6-F03B-4DA3-99C7-E67036300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37" y="221127"/>
            <a:ext cx="11237870" cy="564947"/>
          </a:xfrm>
        </p:spPr>
        <p:txBody>
          <a:bodyPr/>
          <a:lstStyle/>
          <a:p>
            <a:r>
              <a:rPr lang="en-US" dirty="0"/>
              <a:t>Infrastructure Best Practices cont.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p14="http://schemas.microsoft.com/office/powerpoint/2010/main" xmlns:a16="http://schemas.microsoft.com/office/drawing/2014/main" id="{5D6DCE85-A8C5-4055-A9F0-09A47952D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508" y="1137039"/>
            <a:ext cx="11236276" cy="816070"/>
          </a:xfrm>
        </p:spPr>
        <p:txBody>
          <a:bodyPr/>
          <a:lstStyle/>
          <a:p>
            <a:r>
              <a:rPr lang="en-US" dirty="0"/>
              <a:t> Ensure container images get trimmed from OS disk</a:t>
            </a:r>
          </a:p>
          <a:p>
            <a:pPr lvl="1"/>
            <a:r>
              <a:rPr lang="en-US" dirty="0"/>
              <a:t>Applies only to App </a:t>
            </a:r>
            <a:r>
              <a:rPr lang="en-US" dirty="0" err="1"/>
              <a:t>NodeType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p14="http://schemas.microsoft.com/office/powerpoint/2010/main" xmlns:a16="http://schemas.microsoft.com/office/drawing/2014/main" id="{337B969B-918E-468A-B9F8-E5A4A956358C}"/>
              </a:ext>
            </a:extLst>
          </p:cNvPr>
          <p:cNvSpPr/>
          <p:nvPr/>
        </p:nvSpPr>
        <p:spPr bwMode="auto">
          <a:xfrm>
            <a:off x="1037372" y="2506803"/>
            <a:ext cx="10133163" cy="37332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	         {</a:t>
            </a: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"name": "Hosting",</a:t>
            </a: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"parameters": [</a:t>
            </a: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    {</a:t>
            </a: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        "name": "</a:t>
            </a:r>
            <a:r>
              <a:rPr lang="en-US" sz="1199" dirty="0" err="1">
                <a:solidFill>
                  <a:srgbClr val="0000FF"/>
                </a:solidFill>
                <a:latin typeface="Consolas" panose="020B0609020204030204" pitchFamily="49" charset="0"/>
              </a:rPr>
              <a:t>IPProviderEnabled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",</a:t>
            </a: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        "value": "true"</a:t>
            </a: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    },</a:t>
            </a: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    {</a:t>
            </a: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        "name": "</a:t>
            </a:r>
            <a:r>
              <a:rPr lang="en-US" sz="1199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PruneContainerImages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",</a:t>
            </a: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        "value": "True"</a:t>
            </a: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    },</a:t>
            </a: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    {</a:t>
            </a: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        "name": "</a:t>
            </a:r>
            <a:r>
              <a:rPr lang="en-US" sz="1199" dirty="0" err="1">
                <a:solidFill>
                  <a:srgbClr val="0000FF"/>
                </a:solidFill>
                <a:latin typeface="Consolas" panose="020B0609020204030204" pitchFamily="49" charset="0"/>
              </a:rPr>
              <a:t>ContainerServiceArguments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",</a:t>
            </a: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        "value": " "</a:t>
            </a: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    },</a:t>
            </a: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		 ]</a:t>
            </a:r>
          </a:p>
          <a:p>
            <a:pPr defTabSz="932563">
              <a:defRPr/>
            </a:pP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},</a:t>
            </a:r>
            <a:endParaRPr lang="en-US" sz="11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p14="http://schemas.microsoft.com/office/powerpoint/2010/main" xmlns:a16="http://schemas.microsoft.com/office/drawing/2014/main" id="{49919905-682E-4A93-B3C5-973DB5A6756E}"/>
              </a:ext>
            </a:extLst>
          </p:cNvPr>
          <p:cNvSpPr txBox="1"/>
          <p:nvPr/>
        </p:nvSpPr>
        <p:spPr>
          <a:xfrm>
            <a:off x="8351535" y="2596146"/>
            <a:ext cx="2361866" cy="219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63">
              <a:defRPr/>
            </a:pPr>
            <a:r>
              <a:rPr lang="en-US" sz="1399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</a:rPr>
              <a:t>ApplicationManifest.xml</a:t>
            </a:r>
            <a:endParaRPr lang="en-US" sz="2000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124301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325" y="144938"/>
            <a:ext cx="11886192" cy="917314"/>
          </a:xfrm>
        </p:spPr>
        <p:txBody>
          <a:bodyPr/>
          <a:lstStyle/>
          <a:p>
            <a:r>
              <a:rPr lang="en-US" sz="3199" dirty="0"/>
              <a:t>Container Networking Diagram</a:t>
            </a:r>
          </a:p>
        </p:txBody>
      </p:sp>
      <p:sp>
        <p:nvSpPr>
          <p:cNvPr id="14" name="Rectangle 13">
            <a:extLst/>
          </p:cNvPr>
          <p:cNvSpPr/>
          <p:nvPr/>
        </p:nvSpPr>
        <p:spPr bwMode="auto">
          <a:xfrm>
            <a:off x="6827664" y="4831423"/>
            <a:ext cx="3352409" cy="1218854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8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rPr>
              <a:t>SF Host 3</a:t>
            </a:r>
          </a:p>
        </p:txBody>
      </p:sp>
      <p:pic>
        <p:nvPicPr>
          <p:cNvPr id="15" name="Graphic 11" descr="Monitor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16="http://schemas.microsoft.com/office/drawing/2014/main" xmlns:p14="http://schemas.microsoft.com/office/powerpoint/2010/main" xmlns:mc="http://schemas.openxmlformats.org/markup-compatibility/2006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0464" y="3224875"/>
            <a:ext cx="1295033" cy="1295033"/>
          </a:xfrm>
          <a:prstGeom prst="rect">
            <a:avLst/>
          </a:prstGeom>
        </p:spPr>
      </p:pic>
      <p:cxnSp>
        <p:nvCxnSpPr>
          <p:cNvPr id="16" name="Straight Arrow Connector 15">
            <a:extLst/>
          </p:cNvPr>
          <p:cNvCxnSpPr>
            <a:cxnSpLocks/>
            <a:stCxn id="15" idx="3"/>
            <a:endCxn id="38" idx="1"/>
          </p:cNvCxnSpPr>
          <p:nvPr/>
        </p:nvCxnSpPr>
        <p:spPr>
          <a:xfrm flipV="1">
            <a:off x="2485498" y="3870586"/>
            <a:ext cx="1167383" cy="1805"/>
          </a:xfrm>
          <a:prstGeom prst="straightConnector1">
            <a:avLst/>
          </a:prstGeom>
          <a:ln w="571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/>
          </p:cNvPr>
          <p:cNvCxnSpPr>
            <a:cxnSpLocks/>
            <a:stCxn id="38" idx="3"/>
            <a:endCxn id="27" idx="1"/>
          </p:cNvCxnSpPr>
          <p:nvPr/>
        </p:nvCxnSpPr>
        <p:spPr>
          <a:xfrm flipV="1">
            <a:off x="5355658" y="2470144"/>
            <a:ext cx="1472007" cy="1400444"/>
          </a:xfrm>
          <a:prstGeom prst="bentConnector3">
            <a:avLst>
              <a:gd name="adj1" fmla="val 50000"/>
            </a:avLst>
          </a:prstGeom>
          <a:ln w="571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/>
          </p:cNvPr>
          <p:cNvSpPr/>
          <p:nvPr/>
        </p:nvSpPr>
        <p:spPr bwMode="auto">
          <a:xfrm>
            <a:off x="5355658" y="1670093"/>
            <a:ext cx="4976796" cy="4570703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/>
          </p:cNvPr>
          <p:cNvSpPr/>
          <p:nvPr/>
        </p:nvSpPr>
        <p:spPr bwMode="auto">
          <a:xfrm>
            <a:off x="3094924" y="1136843"/>
            <a:ext cx="7465482" cy="5484844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94925" y="1160261"/>
            <a:ext cx="1206303" cy="634397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VNET</a:t>
            </a:r>
          </a:p>
        </p:txBody>
      </p:sp>
      <p:sp>
        <p:nvSpPr>
          <p:cNvPr id="25" name="Rectangle 24">
            <a:extLst/>
          </p:cNvPr>
          <p:cNvSpPr/>
          <p:nvPr/>
        </p:nvSpPr>
        <p:spPr bwMode="auto">
          <a:xfrm>
            <a:off x="6827664" y="3346069"/>
            <a:ext cx="3352410" cy="1218854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8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rPr>
              <a:t>SF Host 2</a:t>
            </a:r>
          </a:p>
        </p:txBody>
      </p:sp>
      <p:sp>
        <p:nvSpPr>
          <p:cNvPr id="27" name="Rectangle 26">
            <a:extLst/>
          </p:cNvPr>
          <p:cNvSpPr/>
          <p:nvPr/>
        </p:nvSpPr>
        <p:spPr bwMode="auto">
          <a:xfrm>
            <a:off x="6827665" y="1860716"/>
            <a:ext cx="3352410" cy="1218854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8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rPr>
              <a:t>SF Host 1</a:t>
            </a:r>
          </a:p>
        </p:txBody>
      </p:sp>
      <p:pic>
        <p:nvPicPr>
          <p:cNvPr id="38" name="Picture 37">
            <a:extLst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881" y="2871590"/>
            <a:ext cx="1702776" cy="1997996"/>
          </a:xfrm>
          <a:prstGeom prst="rect">
            <a:avLst/>
          </a:prstGeom>
        </p:spPr>
      </p:pic>
      <p:cxnSp>
        <p:nvCxnSpPr>
          <p:cNvPr id="39" name="Connector: Elbow 38">
            <a:extLst/>
          </p:cNvPr>
          <p:cNvCxnSpPr>
            <a:cxnSpLocks/>
            <a:stCxn id="38" idx="3"/>
          </p:cNvCxnSpPr>
          <p:nvPr/>
        </p:nvCxnSpPr>
        <p:spPr>
          <a:xfrm>
            <a:off x="5355658" y="3870587"/>
            <a:ext cx="1472006" cy="237320"/>
          </a:xfrm>
          <a:prstGeom prst="bentConnector3">
            <a:avLst>
              <a:gd name="adj1" fmla="val 50000"/>
            </a:avLst>
          </a:prstGeom>
          <a:ln w="5715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/>
          </p:cNvPr>
          <p:cNvSpPr/>
          <p:nvPr/>
        </p:nvSpPr>
        <p:spPr bwMode="auto">
          <a:xfrm>
            <a:off x="9168123" y="2329439"/>
            <a:ext cx="935764" cy="59567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Container C</a:t>
            </a:r>
          </a:p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10.0.0.6</a:t>
            </a:r>
          </a:p>
        </p:txBody>
      </p:sp>
      <p:sp>
        <p:nvSpPr>
          <p:cNvPr id="49" name="Rectangle 48">
            <a:extLst/>
          </p:cNvPr>
          <p:cNvSpPr/>
          <p:nvPr/>
        </p:nvSpPr>
        <p:spPr bwMode="auto">
          <a:xfrm>
            <a:off x="9050093" y="3712694"/>
            <a:ext cx="1053793" cy="595676"/>
          </a:xfrm>
          <a:prstGeom prst="rect">
            <a:avLst/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99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Container B</a:t>
            </a:r>
          </a:p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99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10.0.0.8</a:t>
            </a:r>
          </a:p>
        </p:txBody>
      </p:sp>
      <p:sp>
        <p:nvSpPr>
          <p:cNvPr id="52" name="Rectangle 51">
            <a:extLst/>
          </p:cNvPr>
          <p:cNvSpPr/>
          <p:nvPr/>
        </p:nvSpPr>
        <p:spPr bwMode="auto">
          <a:xfrm>
            <a:off x="9154159" y="5174557"/>
            <a:ext cx="935764" cy="5956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Container A</a:t>
            </a:r>
          </a:p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10.0.0.10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6970667" y="2304442"/>
            <a:ext cx="999674" cy="5928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ARR</a:t>
            </a:r>
          </a:p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Container</a:t>
            </a:r>
          </a:p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Reverse Proxy: 443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6958694" y="3733057"/>
            <a:ext cx="1011646" cy="6034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ARR</a:t>
            </a:r>
          </a:p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Container Reverse Proxy: 443</a:t>
            </a:r>
          </a:p>
        </p:txBody>
      </p:sp>
      <p:cxnSp>
        <p:nvCxnSpPr>
          <p:cNvPr id="63" name="Straight Arrow Connector 62"/>
          <p:cNvCxnSpPr>
            <a:cxnSpLocks/>
            <a:stCxn id="55" idx="2"/>
          </p:cNvCxnSpPr>
          <p:nvPr/>
        </p:nvCxnSpPr>
        <p:spPr>
          <a:xfrm>
            <a:off x="7470504" y="2897307"/>
            <a:ext cx="1683655" cy="2242611"/>
          </a:xfrm>
          <a:prstGeom prst="straightConnector1">
            <a:avLst/>
          </a:prstGeom>
          <a:ln w="190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cxnSpLocks/>
            <a:stCxn id="56" idx="3"/>
          </p:cNvCxnSpPr>
          <p:nvPr/>
        </p:nvCxnSpPr>
        <p:spPr>
          <a:xfrm>
            <a:off x="7970341" y="4034767"/>
            <a:ext cx="1088390" cy="1139791"/>
          </a:xfrm>
          <a:prstGeom prst="straightConnector1">
            <a:avLst/>
          </a:prstGeom>
          <a:ln w="190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6219420" y="1160261"/>
            <a:ext cx="3302217" cy="627779"/>
            <a:chOff x="5688232" y="1634949"/>
            <a:chExt cx="3303155" cy="627956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88232" y="1729841"/>
              <a:ext cx="355516" cy="355516"/>
            </a:xfrm>
            <a:prstGeom prst="rect">
              <a:avLst/>
            </a:prstGeom>
          </p:spPr>
        </p:pic>
        <p:sp>
          <p:nvSpPr>
            <p:cNvPr id="68" name="TextBox 67">
              <a:extLst/>
            </p:cNvPr>
            <p:cNvSpPr txBox="1"/>
            <p:nvPr/>
          </p:nvSpPr>
          <p:spPr>
            <a:xfrm>
              <a:off x="5941073" y="1634949"/>
              <a:ext cx="3050314" cy="627956"/>
            </a:xfrm>
            <a:prstGeom prst="rect">
              <a:avLst/>
            </a:prstGeom>
            <a:noFill/>
            <a:effectLst/>
          </p:spPr>
          <p:txBody>
            <a:bodyPr wrap="none" lIns="182828" tIns="146262" rIns="182828" bIns="146262" rtlCol="0">
              <a:spAutoFit/>
            </a:bodyPr>
            <a:lstStyle/>
            <a:p>
              <a:pPr defTabSz="932384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00">
                  <a:solidFill>
                    <a:srgbClr val="FF8C00"/>
                  </a:solidFill>
                </a:rPr>
                <a:t>Service Fabric cluster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E22899C8-F9C9-4190-B92A-D12760BA67ED}"/>
              </a:ext>
            </a:extLst>
          </p:cNvPr>
          <p:cNvSpPr/>
          <p:nvPr/>
        </p:nvSpPr>
        <p:spPr bwMode="auto">
          <a:xfrm>
            <a:off x="8122968" y="2319306"/>
            <a:ext cx="935764" cy="5956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Container A</a:t>
            </a:r>
          </a:p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10.0.0.5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A8130E72-F501-49FF-B99E-C9C64D11D929}"/>
              </a:ext>
            </a:extLst>
          </p:cNvPr>
          <p:cNvGrpSpPr/>
          <p:nvPr/>
        </p:nvGrpSpPr>
        <p:grpSpPr>
          <a:xfrm>
            <a:off x="5349256" y="5052410"/>
            <a:ext cx="1053591" cy="1169398"/>
            <a:chOff x="6697044" y="5068994"/>
            <a:chExt cx="1074870" cy="1193017"/>
          </a:xfrm>
        </p:grpSpPr>
        <p:sp>
          <p:nvSpPr>
            <p:cNvPr id="77" name="TextBox 76">
              <a:extLst>
                <a:ext uri="{FF2B5EF4-FFF2-40B4-BE49-F238E27FC236}">
  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7614DC8A-5020-4F49-82AE-0E6C8F91CEDA}"/>
                </a:ext>
              </a:extLst>
            </p:cNvPr>
            <p:cNvSpPr txBox="1"/>
            <p:nvPr/>
          </p:nvSpPr>
          <p:spPr>
            <a:xfrm>
              <a:off x="6697044" y="5434539"/>
              <a:ext cx="1074870" cy="827472"/>
            </a:xfrm>
            <a:prstGeom prst="rect">
              <a:avLst/>
            </a:prstGeom>
            <a:noFill/>
          </p:spPr>
          <p:txBody>
            <a:bodyPr wrap="none" lIns="179260" tIns="143408" rIns="179260" bIns="143408" rtlCol="0">
              <a:spAutoFit/>
            </a:bodyPr>
            <a:lstStyle/>
            <a:p>
              <a:pPr algn="ctr" defTabSz="914191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1568" dirty="0">
                  <a:solidFill>
                    <a:srgbClr val="FFB900">
                      <a:lumMod val="75000"/>
                    </a:srgbClr>
                  </a:solidFill>
                </a:rPr>
                <a:t>SF DNS</a:t>
              </a:r>
            </a:p>
            <a:p>
              <a:pPr algn="ctr" defTabSz="914191">
                <a:lnSpc>
                  <a:spcPct val="90000"/>
                </a:lnSpc>
                <a:spcAft>
                  <a:spcPts val="587"/>
                </a:spcAft>
                <a:defRPr/>
              </a:pPr>
              <a:r>
                <a:rPr lang="en-US" sz="1568" dirty="0">
                  <a:solidFill>
                    <a:srgbClr val="FFB900">
                      <a:lumMod val="75000"/>
                    </a:srgbClr>
                  </a:solidFill>
                </a:rPr>
                <a:t>Service</a:t>
              </a:r>
            </a:p>
          </p:txBody>
        </p:sp>
        <p:sp>
          <p:nvSpPr>
            <p:cNvPr id="78" name="Cloud 77">
              <a:extLst>
                <a:ext uri="{FF2B5EF4-FFF2-40B4-BE49-F238E27FC236}">
  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EB8F56D8-9CC8-4971-9BBC-CA52C38E37A5}"/>
                </a:ext>
              </a:extLst>
            </p:cNvPr>
            <p:cNvSpPr/>
            <p:nvPr/>
          </p:nvSpPr>
          <p:spPr bwMode="auto">
            <a:xfrm>
              <a:off x="6891579" y="5068994"/>
              <a:ext cx="685800" cy="457200"/>
            </a:xfrm>
            <a:prstGeom prst="cloud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A864F7E2-A64E-4F06-AC32-743F08009798}"/>
              </a:ext>
            </a:extLst>
          </p:cNvPr>
          <p:cNvCxnSpPr>
            <a:cxnSpLocks/>
          </p:cNvCxnSpPr>
          <p:nvPr/>
        </p:nvCxnSpPr>
        <p:spPr>
          <a:xfrm flipH="1">
            <a:off x="6158763" y="4380121"/>
            <a:ext cx="811904" cy="759796"/>
          </a:xfrm>
          <a:prstGeom prst="straightConnector1">
            <a:avLst/>
          </a:prstGeom>
          <a:ln w="190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837F086B-1401-42A5-BF5D-5826B3A41649}"/>
              </a:ext>
            </a:extLst>
          </p:cNvPr>
          <p:cNvCxnSpPr>
            <a:cxnSpLocks/>
            <a:endCxn id="78" idx="3"/>
          </p:cNvCxnSpPr>
          <p:nvPr/>
        </p:nvCxnSpPr>
        <p:spPr>
          <a:xfrm flipH="1">
            <a:off x="5876053" y="2907469"/>
            <a:ext cx="1094615" cy="2170565"/>
          </a:xfrm>
          <a:prstGeom prst="straightConnector1">
            <a:avLst/>
          </a:prstGeom>
          <a:ln w="190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23F776AF-326C-478A-8596-AA3A1E172AE6}"/>
              </a:ext>
            </a:extLst>
          </p:cNvPr>
          <p:cNvSpPr txBox="1"/>
          <p:nvPr/>
        </p:nvSpPr>
        <p:spPr>
          <a:xfrm>
            <a:off x="389289" y="1075073"/>
            <a:ext cx="2400922" cy="1425434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Client invokes application running in </a:t>
            </a:r>
            <a:r>
              <a:rPr lang="en-US" sz="2000" b="1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Container A</a:t>
            </a:r>
            <a:r>
              <a:rPr lang="en-US" sz="20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 over HTTPS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05D42715-E8A8-45FA-B8CA-6E8E9E1A44CB}"/>
              </a:ext>
            </a:extLst>
          </p:cNvPr>
          <p:cNvSpPr txBox="1"/>
          <p:nvPr/>
        </p:nvSpPr>
        <p:spPr>
          <a:xfrm>
            <a:off x="52524" y="4664116"/>
            <a:ext cx="2857695" cy="1495068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39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ARR Reverse Proxy – NAT bridge</a:t>
            </a:r>
          </a:p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endParaRPr lang="en-US" sz="1399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39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Containers A/B/C – open networking</a:t>
            </a:r>
          </a:p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endParaRPr lang="en-US" sz="1399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A0343F40-5D3A-4FF9-B214-0E12B62C3D51}"/>
              </a:ext>
            </a:extLst>
          </p:cNvPr>
          <p:cNvCxnSpPr>
            <a:cxnSpLocks/>
          </p:cNvCxnSpPr>
          <p:nvPr/>
        </p:nvCxnSpPr>
        <p:spPr>
          <a:xfrm>
            <a:off x="7963096" y="2660313"/>
            <a:ext cx="31225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F71F4046-BC37-4E70-AD9F-A5B4B953F4D6}"/>
              </a:ext>
            </a:extLst>
          </p:cNvPr>
          <p:cNvCxnSpPr>
            <a:cxnSpLocks/>
          </p:cNvCxnSpPr>
          <p:nvPr/>
        </p:nvCxnSpPr>
        <p:spPr>
          <a:xfrm flipV="1">
            <a:off x="7961702" y="2925114"/>
            <a:ext cx="508475" cy="987927"/>
          </a:xfrm>
          <a:prstGeom prst="straightConnector1">
            <a:avLst/>
          </a:prstGeom>
          <a:ln w="190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6D31FE94-F332-42BA-96CA-27E9CC52452D}"/>
              </a:ext>
            </a:extLst>
          </p:cNvPr>
          <p:cNvSpPr txBox="1"/>
          <p:nvPr/>
        </p:nvSpPr>
        <p:spPr>
          <a:xfrm>
            <a:off x="8961375" y="1760291"/>
            <a:ext cx="1384344" cy="44770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9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Host IP 10.0.0.4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13B6E46C-68DF-411D-AAA5-1393DF3B5D53}"/>
              </a:ext>
            </a:extLst>
          </p:cNvPr>
          <p:cNvSpPr txBox="1"/>
          <p:nvPr/>
        </p:nvSpPr>
        <p:spPr>
          <a:xfrm>
            <a:off x="8961375" y="3265404"/>
            <a:ext cx="1417101" cy="44770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9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Host IP 10.0.0.7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11032FD7-DA20-4228-AB6A-7D0849A36ABC}"/>
              </a:ext>
            </a:extLst>
          </p:cNvPr>
          <p:cNvSpPr txBox="1"/>
          <p:nvPr/>
        </p:nvSpPr>
        <p:spPr>
          <a:xfrm>
            <a:off x="8961376" y="4728326"/>
            <a:ext cx="1420136" cy="44770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9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Host IP 10.0.0.9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63D06E1A-3F08-4350-8FFA-3BB4432C6D0F}"/>
              </a:ext>
            </a:extLst>
          </p:cNvPr>
          <p:cNvSpPr txBox="1"/>
          <p:nvPr/>
        </p:nvSpPr>
        <p:spPr>
          <a:xfrm>
            <a:off x="5711129" y="2897305"/>
            <a:ext cx="369406" cy="44770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99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DCC6F59F-E318-417C-A696-7A2DA9E662D3}"/>
              </a:ext>
            </a:extLst>
          </p:cNvPr>
          <p:cNvSpPr txBox="1"/>
          <p:nvPr/>
        </p:nvSpPr>
        <p:spPr>
          <a:xfrm>
            <a:off x="5848831" y="4269712"/>
            <a:ext cx="369406" cy="44770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99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A026A46D-E514-4AD7-85BF-E7F87031343A}"/>
              </a:ext>
            </a:extLst>
          </p:cNvPr>
          <p:cNvSpPr txBox="1"/>
          <p:nvPr/>
        </p:nvSpPr>
        <p:spPr>
          <a:xfrm>
            <a:off x="6273554" y="4471870"/>
            <a:ext cx="369406" cy="44770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99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A585504E-3A1C-498F-88DB-68A59FF3DEFF}"/>
              </a:ext>
            </a:extLst>
          </p:cNvPr>
          <p:cNvSpPr txBox="1"/>
          <p:nvPr/>
        </p:nvSpPr>
        <p:spPr>
          <a:xfrm>
            <a:off x="8020948" y="4265216"/>
            <a:ext cx="369406" cy="44770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99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F49AAEAA-8748-45AC-A617-261028891D51}"/>
              </a:ext>
            </a:extLst>
          </p:cNvPr>
          <p:cNvSpPr txBox="1"/>
          <p:nvPr/>
        </p:nvSpPr>
        <p:spPr>
          <a:xfrm>
            <a:off x="8310214" y="3951776"/>
            <a:ext cx="369406" cy="44770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99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4134926E-500C-4845-8E4A-9CB19C317249}"/>
              </a:ext>
            </a:extLst>
          </p:cNvPr>
          <p:cNvSpPr txBox="1"/>
          <p:nvPr/>
        </p:nvSpPr>
        <p:spPr>
          <a:xfrm>
            <a:off x="7992257" y="3060138"/>
            <a:ext cx="369406" cy="44770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99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6CD55A66-1B8A-4CF0-9188-FCD668B7E74A}"/>
              </a:ext>
            </a:extLst>
          </p:cNvPr>
          <p:cNvSpPr txBox="1"/>
          <p:nvPr/>
        </p:nvSpPr>
        <p:spPr>
          <a:xfrm>
            <a:off x="7820095" y="2355523"/>
            <a:ext cx="369406" cy="44770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99" b="1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9805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svg="http://schemas.microsoft.com/office/drawing/2016/SVG/main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2" grpId="0" animBg="1"/>
      <p:bldP spid="24" grpId="0"/>
      <p:bldP spid="25" grpId="0" animBg="1"/>
      <p:bldP spid="27" grpId="0" animBg="1"/>
      <p:bldP spid="46" grpId="0" animBg="1"/>
      <p:bldP spid="49" grpId="0" animBg="1"/>
      <p:bldP spid="52" grpId="0" animBg="1"/>
      <p:bldP spid="55" grpId="0" animBg="1"/>
      <p:bldP spid="56" grpId="0" animBg="1"/>
      <p:bldP spid="50" grpId="0" animBg="1"/>
      <p:bldP spid="92" grpId="0"/>
      <p:bldP spid="93" grpId="0"/>
      <p:bldP spid="43" grpId="0"/>
      <p:bldP spid="44" grpId="0"/>
      <p:bldP spid="45" grpId="0"/>
      <p:bldP spid="40" grpId="0"/>
      <p:bldP spid="47" grpId="0"/>
      <p:bldP spid="48" grpId="0"/>
      <p:bldP spid="51" grpId="0"/>
      <p:bldP spid="53" grpId="0"/>
      <p:bldP spid="54" grpId="0"/>
      <p:bldP spid="57" grpId="0"/>
    </p:bldLst>
  </p:timing>
</p:sld>
</file>

<file path=ppt/theme/theme1.xml><?xml version="1.0" encoding="utf-8"?>
<a:theme xmlns:a="http://schemas.openxmlformats.org/drawingml/2006/main" name="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558C9411-013B-46AF-B938-3E69E5A4C174}" vid="{FABAFD44-59DC-4902-BC77-D5753F5AB942}"/>
    </a:ext>
  </a:extLst>
</a:theme>
</file>

<file path=ppt/theme/theme10.xml><?xml version="1.0" encoding="utf-8"?>
<a:theme xmlns:a="http://schemas.openxmlformats.org/drawingml/2006/main" name="1_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1A72F1D6-8E00-44B7-8612-A96C51648790}" vid="{FC63816D-7A82-403A-9DF6-29F1914C4360}"/>
    </a:ext>
  </a:extLst>
</a:theme>
</file>

<file path=ppt/theme/theme11.xml><?xml version="1.0" encoding="utf-8"?>
<a:theme xmlns:a="http://schemas.openxmlformats.org/drawingml/2006/main" name="1_5-5017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10D1621-7EC8-4B51-A678-36097813A578}" vid="{BABC4CDB-E230-49BE-A9F6-33781B02F17C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3-50088_Microsoft_Inspire_Template">
  <a:themeElements>
    <a:clrScheme name="Microsoft Inspire">
      <a:dk1>
        <a:srgbClr val="353535"/>
      </a:dk1>
      <a:lt1>
        <a:srgbClr val="FFFFFF"/>
      </a:lt1>
      <a:dk2>
        <a:srgbClr val="5C2D91"/>
      </a:dk2>
      <a:lt2>
        <a:srgbClr val="E6E6E6"/>
      </a:lt2>
      <a:accent1>
        <a:srgbClr val="5C2D91"/>
      </a:accent1>
      <a:accent2>
        <a:srgbClr val="00188F"/>
      </a:accent2>
      <a:accent3>
        <a:srgbClr val="737373"/>
      </a:accent3>
      <a:accent4>
        <a:srgbClr val="002050"/>
      </a:accent4>
      <a:accent5>
        <a:srgbClr val="0078D7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nspire_2017_Breakout_Template.potx" id="{3CDC1B93-BD8E-4F1F-AF9B-D56C06BDD095}" vid="{FF6A3A47-4C82-49FB-AFA4-303C22998115}"/>
    </a:ext>
  </a:extLst>
</a:theme>
</file>

<file path=ppt/theme/theme3.xml><?xml version="1.0" encoding="utf-8"?>
<a:theme xmlns:a="http://schemas.openxmlformats.org/drawingml/2006/main" name="2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4.xml><?xml version="1.0" encoding="utf-8"?>
<a:theme xmlns:a="http://schemas.openxmlformats.org/drawingml/2006/main" name="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_CONFIDENTIAL.potx" id="{F1420D30-492E-40F3-986D-43082B8AE099}" vid="{5EC74E89-855D-4AD3-A4B7-DB708AB8706B}"/>
    </a:ext>
  </a:extLst>
</a:theme>
</file>

<file path=ppt/theme/theme5.xml><?xml version="1.0" encoding="utf-8"?>
<a:theme xmlns:a="http://schemas.openxmlformats.org/drawingml/2006/main" name="5-5017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10D1621-7EC8-4B51-A678-36097813A578}" vid="{BABC4CDB-E230-49BE-A9F6-33781B02F17C}"/>
    </a:ext>
  </a:extLst>
</a:theme>
</file>

<file path=ppt/theme/theme6.xml><?xml version="1.0" encoding="utf-8"?>
<a:theme xmlns:a="http://schemas.openxmlformats.org/drawingml/2006/main" name="1_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7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8.xml><?xml version="1.0" encoding="utf-8"?>
<a:theme xmlns:a="http://schemas.openxmlformats.org/drawingml/2006/main" name="1_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 [Read-Only]" id="{6F4885E9-16BF-45DA-8043-52AF389A1A37}" vid="{06FBAB65-A9D9-4EC4-8519-C553F3EA738E}"/>
    </a:ext>
  </a:extLst>
</a:theme>
</file>

<file path=ppt/theme/theme9.xml><?xml version="1.0" encoding="utf-8"?>
<a:theme xmlns:a="http://schemas.openxmlformats.org/drawingml/2006/main" name="1_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" id="{32B8F325-2D3B-489D-A2CF-E859B10EC3C0}" vid="{F6A1F776-D7B5-4CB6-9160-0CDA0454B71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A584695755FE764EB25B07353E74077C00D779C3CEF1177A4F8B41F96DF87A1F66" ma:contentTypeVersion="27" ma:contentTypeDescription="" ma:contentTypeScope="" ma:versionID="355ce9576f7a92f8d4d46ab889b85f43">
  <xsd:schema xmlns:xsd="http://www.w3.org/2001/XMLSchema" xmlns:xs="http://www.w3.org/2001/XMLSchema" xmlns:p="http://schemas.microsoft.com/office/2006/metadata/properties" xmlns:ns1="http://schemas.microsoft.com/sharepoint/v3" xmlns:ns2="04e01bb1-6d80-42e9-ae53-416b1e8aa845" xmlns:ns3="230e9df3-be65-4c73-a93b-d1236ebd677e" xmlns:ns5="e889e55c-35cf-43c7-aaf4-cf2500919dd8" targetNamespace="http://schemas.microsoft.com/office/2006/metadata/properties" ma:root="true" ma:fieldsID="05421a4bda85fdc4960651f831657982" ns1:_="" ns2:_="" ns3:_="" ns5:_="">
    <xsd:import namespace="http://schemas.microsoft.com/sharepoint/v3"/>
    <xsd:import namespace="04e01bb1-6d80-42e9-ae53-416b1e8aa845"/>
    <xsd:import namespace="230e9df3-be65-4c73-a93b-d1236ebd677e"/>
    <xsd:import namespace="e889e55c-35cf-43c7-aaf4-cf2500919dd8"/>
    <xsd:element name="properties">
      <xsd:complexType>
        <xsd:sequence>
          <xsd:element name="documentManagement">
            <xsd:complexType>
              <xsd:all>
                <xsd:element ref="ns2:e349cd3f156b4e7d8653c9cd4f2d8fb4" minOccurs="0"/>
                <xsd:element ref="ns3:TaxCatchAll" minOccurs="0"/>
                <xsd:element ref="ns3:TaxCatchAllLabel" minOccurs="0"/>
                <xsd:element ref="ns2:g60601ae6c3e4c409eb6a70077dda16d" minOccurs="0"/>
                <xsd:element ref="ns2:l61c8586195b4657a1f710a539f9bc3a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e6bd9c8ce3ed4fe68161c78952f36fbc" minOccurs="0"/>
                <xsd:element ref="ns2:c2f1b796fca04ddbb48af271e99c8750" minOccurs="0"/>
                <xsd:element ref="ns2:Session_x0020_Code" minOccurs="0"/>
                <xsd:element ref="ns2:MS_x0020_Content_x0020_Owner" minOccurs="0"/>
                <xsd:element ref="ns2:a645af38eebb4a1ea4744f163c56ea26" minOccurs="0"/>
                <xsd:element ref="ns2:fb4e50409e3b4517bb965b3c7125e15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5:_x0062_bc8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e01bb1-6d80-42e9-ae53-416b1e8aa845" elementFormDefault="qualified">
    <xsd:import namespace="http://schemas.microsoft.com/office/2006/documentManagement/types"/>
    <xsd:import namespace="http://schemas.microsoft.com/office/infopath/2007/PartnerControls"/>
    <xsd:element name="e349cd3f156b4e7d8653c9cd4f2d8fb4" ma:index="8" nillable="true" ma:taxonomy="true" ma:internalName="e349cd3f156b4e7d8653c9cd4f2d8fb4" ma:taxonomyFieldName="Event_x0020_Name" ma:displayName="Event Name" ma:default="" ma:fieldId="{e349cd3f-156b-4e7d-8653-c9cd4f2d8fb4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g60601ae6c3e4c409eb6a70077dda16d" ma:index="12" nillable="true" ma:taxonomy="true" ma:internalName="g60601ae6c3e4c409eb6a70077dda16d" ma:taxonomyFieldName="Event_x0020_Location" ma:displayName="Event Location" ma:default="" ma:fieldId="{060601ae-6c3e-4c40-9eb6-a70077dda16d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61c8586195b4657a1f710a539f9bc3a" ma:index="14" nillable="true" ma:taxonomy="true" ma:internalName="l61c8586195b4657a1f710a539f9bc3a" ma:taxonomyFieldName="Event_x0020_Venue" ma:displayName="Event Venue" ma:default="" ma:fieldId="{561c8586-195b-4657-a1f7-10a539f9bc3a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e6bd9c8ce3ed4fe68161c78952f36fbc" ma:index="21" nillable="true" ma:taxonomy="true" ma:internalName="e6bd9c8ce3ed4fe68161c78952f36fbc" ma:taxonomyFieldName="Product" ma:displayName="Product" ma:default="" ma:fieldId="{e6bd9c8c-e3ed-4fe6-8161-c78952f36fb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2f1b796fca04ddbb48af271e99c8750" ma:index="23" nillable="true" ma:taxonomy="true" ma:internalName="c2f1b796fca04ddbb48af271e99c8750" ma:taxonomyFieldName="Campaign" ma:displayName="Campaign" ma:default="" ma:fieldId="{c2f1b796-fca0-4ddb-b48a-f271e99c875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645af38eebb4a1ea4744f163c56ea26" ma:index="27" nillable="true" ma:taxonomy="true" ma:internalName="a645af38eebb4a1ea4744f163c56ea26" ma:taxonomyFieldName="Track" ma:displayName="Track" ma:default="" ma:fieldId="{a645af38-eebb-4a1e-a474-4f163c56ea26}" ma:sspId="e385fb40-52d4-4fae-9c5b-3e8ff8a5878e" ma:termSetId="c41d04fa-0c93-454c-bbda-19a0dbc9ce57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b4e50409e3b4517bb965b3c7125e153" ma:index="29" nillable="true" ma:taxonomy="true" ma:internalName="fb4e50409e3b4517bb965b3c7125e153" ma:taxonomyFieldName="Audience1" ma:displayName="Audience" ma:default="" ma:fieldId="{fb4e5040-9e3b-4517-bb96-5b3c7125e15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4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4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508df36-a784-4474-b4a6-3a99ee8c8b37}" ma:internalName="TaxCatchAll" ma:showField="CatchAllData" ma:web="04e01bb1-6d80-42e9-ae53-416b1e8aa8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508df36-a784-4474-b4a6-3a99ee8c8b37}" ma:internalName="TaxCatchAllLabel" ma:readOnly="true" ma:showField="CatchAllDataLabel" ma:web="04e01bb1-6d80-42e9-ae53-416b1e8aa8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89e55c-35cf-43c7-aaf4-cf2500919dd8" elementFormDefault="qualified">
    <xsd:import namespace="http://schemas.microsoft.com/office/2006/documentManagement/types"/>
    <xsd:import namespace="http://schemas.microsoft.com/office/infopath/2007/PartnerControls"/>
    <xsd:element name="_x0062_bc8" ma:index="39" nillable="true" ma:displayName="Person or Group" ma:list="UserInfo" ma:internalName="_x0062_bc8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Metadata" ma:index="4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4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ssion_x0020_Code xmlns="04e01bb1-6d80-42e9-ae53-416b1e8aa845" xsi:nil="true"/>
    <LikesCount xmlns="http://schemas.microsoft.com/sharepoint/v3" xsi:nil="true"/>
    <_x0062_bc8 xmlns="e889e55c-35cf-43c7-aaf4-cf2500919dd8">
      <UserInfo>
        <DisplayName/>
        <AccountId xsi:nil="true"/>
        <AccountType/>
      </UserInfo>
    </_x0062_bc8>
    <External_x0020_Speaker xmlns="04e01bb1-6d80-42e9-ae53-416b1e8aa845" xsi:nil="true"/>
    <fb4e50409e3b4517bb965b3c7125e153 xmlns="04e01bb1-6d80-42e9-ae53-416b1e8aa845">
      <Terms xmlns="http://schemas.microsoft.com/office/infopath/2007/PartnerControls"/>
    </fb4e50409e3b4517bb965b3c7125e153>
    <MS_x0020_Content_x0020_Owner xmlns="04e01bb1-6d80-42e9-ae53-416b1e8aa845">
      <UserInfo>
        <DisplayName/>
        <AccountId xsi:nil="true"/>
        <AccountType/>
      </UserInfo>
    </MS_x0020_Content_x0020_Owner>
    <l61c8586195b4657a1f710a539f9bc3a xmlns="04e01bb1-6d80-42e9-ae53-416b1e8aa845">
      <Terms xmlns="http://schemas.microsoft.com/office/infopath/2007/PartnerControls"/>
    </l61c8586195b4657a1f710a539f9bc3a>
    <a645af38eebb4a1ea4744f163c56ea26 xmlns="04e01bb1-6d80-42e9-ae53-416b1e8aa845">
      <Terms xmlns="http://schemas.microsoft.com/office/infopath/2007/PartnerControls"/>
    </a645af38eebb4a1ea4744f163c56ea26>
    <g60601ae6c3e4c409eb6a70077dda16d xmlns="04e01bb1-6d80-42e9-ae53-416b1e8aa845">
      <Terms xmlns="http://schemas.microsoft.com/office/infopath/2007/PartnerControls">
        <TermInfo xmlns="http://schemas.microsoft.com/office/infopath/2007/PartnerControls">
          <TermName xmlns="http://schemas.microsoft.com/office/infopath/2007/PartnerControls">Las Vegas</TermName>
          <TermId xmlns="http://schemas.microsoft.com/office/infopath/2007/PartnerControls">e731b1e0-234c-4781-a780-e65aa36c0b98</TermId>
        </TermInfo>
      </Terms>
    </g60601ae6c3e4c409eb6a70077dda16d>
    <e6bd9c8ce3ed4fe68161c78952f36fbc xmlns="04e01bb1-6d80-42e9-ae53-416b1e8aa845">
      <Terms xmlns="http://schemas.microsoft.com/office/infopath/2007/PartnerControls"/>
    </e6bd9c8ce3ed4fe68161c78952f36fbc>
    <MS_x0020_Speaker xmlns="04e01bb1-6d80-42e9-ae53-416b1e8aa845">
      <UserInfo>
        <DisplayName/>
        <AccountId xsi:nil="true"/>
        <AccountType/>
      </UserInfo>
    </MS_x0020_Speaker>
    <Presentation_x0020_Date xmlns="04e01bb1-6d80-42e9-ae53-416b1e8aa845" xsi:nil="true"/>
    <Event_x0020_Start_x0020_Date xmlns="04e01bb1-6d80-42e9-ae53-416b1e8aa845">2017-07-17T00:00:00+00:00</Event_x0020_Start_x0020_Date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Ready</TermName>
          <TermId xmlns="http://schemas.microsoft.com/office/infopath/2007/PartnerControls">3ca26e5f-dc1b-4496-bbb3-9dc6901a235f</TermId>
        </TermInfo>
      </Terms>
    </TaxKeywordTaxHTField>
    <e349cd3f156b4e7d8653c9cd4f2d8fb4 xmlns="04e01bb1-6d80-42e9-ae53-416b1e8aa845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Ready</TermName>
          <TermId xmlns="http://schemas.microsoft.com/office/infopath/2007/PartnerControls">3ca26e5f-dc1b-4496-bbb3-9dc6901a235f</TermId>
        </TermInfo>
      </Terms>
    </e349cd3f156b4e7d8653c9cd4f2d8fb4>
    <TaxCatchAll xmlns="230e9df3-be65-4c73-a93b-d1236ebd677e">
      <Value>83</Value>
      <Value>79</Value>
      <Value>84</Value>
    </TaxCatchAll>
    <Event_x0020_End_x0020_Date xmlns="04e01bb1-6d80-42e9-ae53-416b1e8aa845">2017-07-21T00:00:00+00:00</Event_x0020_End_x0020_Date>
    <c2f1b796fca04ddbb48af271e99c8750 xmlns="04e01bb1-6d80-42e9-ae53-416b1e8aa845">
      <Terms xmlns="http://schemas.microsoft.com/office/infopath/2007/PartnerControls"/>
    </c2f1b796fca04ddbb48af271e99c8750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59B51E-53C4-4BB7-B374-A6BA4D7B16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4e01bb1-6d80-42e9-ae53-416b1e8aa845"/>
    <ds:schemaRef ds:uri="230e9df3-be65-4c73-a93b-d1236ebd677e"/>
    <ds:schemaRef ds:uri="e889e55c-35cf-43c7-aaf4-cf2500919d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e889e55c-35cf-43c7-aaf4-cf2500919dd8"/>
    <ds:schemaRef ds:uri="http://purl.org/dc/elements/1.1/"/>
    <ds:schemaRef ds:uri="http://schemas.microsoft.com/office/2006/metadata/properties"/>
    <ds:schemaRef ds:uri="04e01bb1-6d80-42e9-ae53-416b1e8aa845"/>
    <ds:schemaRef ds:uri="http://purl.org/dc/terms/"/>
    <ds:schemaRef ds:uri="http://schemas.openxmlformats.org/package/2006/metadata/core-properties"/>
    <ds:schemaRef ds:uri="http://purl.org/dc/dcmitype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230e9df3-be65-4c73-a93b-d1236ebd677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Microsoft_Ready_Template_16x9</Template>
  <TotalTime>6880</TotalTime>
  <Words>1468</Words>
  <Application>Microsoft Macintosh PowerPoint</Application>
  <PresentationFormat>Custom</PresentationFormat>
  <Paragraphs>370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16</vt:i4>
      </vt:variant>
    </vt:vector>
  </HeadingPairs>
  <TitlesOfParts>
    <vt:vector size="36" baseType="lpstr">
      <vt:lpstr>Arial Unicode MS</vt:lpstr>
      <vt:lpstr>Consolas</vt:lpstr>
      <vt:lpstr>Segoe Semibold</vt:lpstr>
      <vt:lpstr>Segoe UI</vt:lpstr>
      <vt:lpstr>Segoe UI Light</vt:lpstr>
      <vt:lpstr>Segoe UI Semibold</vt:lpstr>
      <vt:lpstr>Segoe UI Semilight</vt:lpstr>
      <vt:lpstr>Wingdings</vt:lpstr>
      <vt:lpstr>Arial</vt:lpstr>
      <vt:lpstr>5-50113_Microsoft_Ready_Light_Template</vt:lpstr>
      <vt:lpstr>1_3-50088_Microsoft_Inspire_Template</vt:lpstr>
      <vt:lpstr>2_5-50002_Ignite_Breakout_Template</vt:lpstr>
      <vt:lpstr>5-50201_Microsoft_Ready_Template</vt:lpstr>
      <vt:lpstr>5-50173_Microsoft_Ready_Light_Template</vt:lpstr>
      <vt:lpstr>1_Connect_2016_Template_Light</vt:lpstr>
      <vt:lpstr>Connect_2016_Template_Light</vt:lpstr>
      <vt:lpstr>1_5-50111_Build 2017_LIGHT GRAY TEMPLATE</vt:lpstr>
      <vt:lpstr>1_5-50201_Microsoft_Ready_Template</vt:lpstr>
      <vt:lpstr>1_5-50195_Microsoft_Build_Template</vt:lpstr>
      <vt:lpstr>1_5-50173_Microsoft_Ready_Light_Template</vt:lpstr>
      <vt:lpstr>Stateless Services Pattern</vt:lpstr>
      <vt:lpstr>Stateful Services Pattern Simplify design, reduce latency</vt:lpstr>
      <vt:lpstr>Compute Decision Tree </vt:lpstr>
      <vt:lpstr>Compute Decision Tree v2 </vt:lpstr>
      <vt:lpstr>Cloud App Continuum  </vt:lpstr>
      <vt:lpstr>Service Fabric Host Infrastructure</vt:lpstr>
      <vt:lpstr>Infrastructure Best Practices</vt:lpstr>
      <vt:lpstr>Infrastructure Best Practices cont.</vt:lpstr>
      <vt:lpstr>Container Networking Diagram</vt:lpstr>
      <vt:lpstr>Networking Best Practices</vt:lpstr>
      <vt:lpstr>Scaling Best Practices</vt:lpstr>
      <vt:lpstr>DevOps Lifecycle Example</vt:lpstr>
      <vt:lpstr>Security Best Practices</vt:lpstr>
      <vt:lpstr>Security Best Practices cont.</vt:lpstr>
      <vt:lpstr>Docker Health Check</vt:lpstr>
      <vt:lpstr>Reusable Assets -- GitHub</vt:lpstr>
    </vt:vector>
  </TitlesOfParts>
  <Manager/>
  <Company>Microsoft Corporation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Service Fabric and the Road Ahead</dc:title>
  <dc:subject>&lt;Speech title here&gt;</dc:subject>
  <dc:creator>Mark Fussell</dc:creator>
  <cp:keywords>Microsoft Ready</cp:keywords>
  <dc:description>Template: Mitchell Derrey, Silver Fox Productions_x000d_
Formatting: _x000d_
Audience Type:</dc:description>
  <cp:lastModifiedBy>Jordan Nielsen</cp:lastModifiedBy>
  <cp:revision>90</cp:revision>
  <dcterms:created xsi:type="dcterms:W3CDTF">2017-07-12T21:01:22Z</dcterms:created>
  <dcterms:modified xsi:type="dcterms:W3CDTF">2018-10-31T17:02:47Z</dcterms:modified>
  <cp:category>Microsoft Ready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0x010100A584695755FE764EB25B07353E74077C00D779C3CEF1177A4F8B41F96DF87A1F66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Track">
    <vt:lpwstr/>
  </property>
  <property fmtid="{D5CDD505-2E9C-101B-9397-08002B2CF9AE}" pid="7" name="Event Location">
    <vt:lpwstr>84;#Las Vegas|e731b1e0-234c-4781-a780-e65aa36c0b98</vt:lpwstr>
  </property>
  <property fmtid="{D5CDD505-2E9C-101B-9397-08002B2CF9AE}" pid="8" name="Campaign">
    <vt:lpwstr/>
  </property>
  <property fmtid="{D5CDD505-2E9C-101B-9397-08002B2CF9AE}" pid="9" name="IsMyDocuments">
    <vt:bool>true</vt:bool>
  </property>
  <property fmtid="{D5CDD505-2E9C-101B-9397-08002B2CF9AE}" pid="10" name="TaxKeyword">
    <vt:lpwstr>79;#Microsoft Ready|3ca26e5f-dc1b-4496-bbb3-9dc6901a235f</vt:lpwstr>
  </property>
  <property fmtid="{D5CDD505-2E9C-101B-9397-08002B2CF9AE}" pid="11" name="Audience1">
    <vt:lpwstr/>
  </property>
  <property fmtid="{D5CDD505-2E9C-101B-9397-08002B2CF9AE}" pid="12" name="MSIP_Label_f42aa342-8706-4288-bd11-ebb85995028c_Enabled">
    <vt:lpwstr>True</vt:lpwstr>
  </property>
  <property fmtid="{D5CDD505-2E9C-101B-9397-08002B2CF9AE}" pid="13" name="MSIP_Label_f42aa342-8706-4288-bd11-ebb85995028c_SiteId">
    <vt:lpwstr>72f988bf-86f1-41af-91ab-2d7cd011db47</vt:lpwstr>
  </property>
  <property fmtid="{D5CDD505-2E9C-101B-9397-08002B2CF9AE}" pid="14" name="MSIP_Label_f42aa342-8706-4288-bd11-ebb85995028c_Ref">
    <vt:lpwstr>https://api.informationprotection.azure.com/api/72f988bf-86f1-41af-91ab-2d7cd011db47</vt:lpwstr>
  </property>
  <property fmtid="{D5CDD505-2E9C-101B-9397-08002B2CF9AE}" pid="15" name="MSIP_Label_f42aa342-8706-4288-bd11-ebb85995028c_Owner">
    <vt:lpwstr>mfussell@microsoft.com</vt:lpwstr>
  </property>
  <property fmtid="{D5CDD505-2E9C-101B-9397-08002B2CF9AE}" pid="16" name="MSIP_Label_f42aa342-8706-4288-bd11-ebb85995028c_SetDate">
    <vt:lpwstr>2017-07-12T17:22:51.4356930-04:00</vt:lpwstr>
  </property>
  <property fmtid="{D5CDD505-2E9C-101B-9397-08002B2CF9AE}" pid="17" name="MSIP_Label_f42aa342-8706-4288-bd11-ebb85995028c_Name">
    <vt:lpwstr>General</vt:lpwstr>
  </property>
  <property fmtid="{D5CDD505-2E9C-101B-9397-08002B2CF9AE}" pid="18" name="MSIP_Label_f42aa342-8706-4288-bd11-ebb85995028c_Application">
    <vt:lpwstr>Microsoft Azure Information Protection</vt:lpwstr>
  </property>
  <property fmtid="{D5CDD505-2E9C-101B-9397-08002B2CF9AE}" pid="19" name="MSIP_Label_f42aa342-8706-4288-bd11-ebb85995028c_Extended_MSFT_Method">
    <vt:lpwstr>Automatic</vt:lpwstr>
  </property>
  <property fmtid="{D5CDD505-2E9C-101B-9397-08002B2CF9AE}" pid="20" name="Sensitivity">
    <vt:lpwstr>General</vt:lpwstr>
  </property>
  <property fmtid="{D5CDD505-2E9C-101B-9397-08002B2CF9AE}" pid="21" name="Event Name">
    <vt:lpwstr>Microsoft Ready - Venetian</vt:lpwstr>
  </property>
  <property fmtid="{D5CDD505-2E9C-101B-9397-08002B2CF9AE}" pid="22" name="Event Venue">
    <vt:lpwstr>Venetian - Las Vegas, NV</vt:lpwstr>
  </property>
  <property fmtid="{D5CDD505-2E9C-101B-9397-08002B2CF9AE}" pid="23" name="Session Code">
    <vt:lpwstr>TECH-CAD206</vt:lpwstr>
  </property>
  <property fmtid="{D5CDD505-2E9C-101B-9397-08002B2CF9AE}" pid="24" name="Title">
    <vt:lpwstr>Azure Service Fabric and the Road Ahead</vt:lpwstr>
  </property>
  <property fmtid="{D5CDD505-2E9C-101B-9397-08002B2CF9AE}" pid="25" name="External Speaker">
    <vt:lpwstr>Mark Fussell</vt:lpwstr>
  </property>
  <property fmtid="{D5CDD505-2E9C-101B-9397-08002B2CF9AE}" pid="26" name="Event Start Date">
    <vt:filetime>2017-07-15T00:00:00Z</vt:filetime>
  </property>
  <property fmtid="{D5CDD505-2E9C-101B-9397-08002B2CF9AE}" pid="27" name="Event End Date">
    <vt:filetime>2017-07-22T00:00:00Z</vt:filetime>
  </property>
  <property fmtid="{D5CDD505-2E9C-101B-9397-08002B2CF9AE}" pid="28" name="Content Owner">
    <vt:lpwstr>Mark Fussell</vt:lpwstr>
  </property>
  <property fmtid="{D5CDD505-2E9C-101B-9397-08002B2CF9AE}" pid="29" name="Content Owner EmailAddress">
    <vt:lpwstr>mfussell@microsoft.com</vt:lpwstr>
  </property>
</Properties>
</file>